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Lst>
  <p:sldSz cx="9144000" cy="5143500" type="screen16x9"/>
  <p:notesSz cx="6858000" cy="9144000"/>
  <p:embeddedFontLst>
    <p:embeddedFont>
      <p:font typeface="DM Sans" pitchFamily="2" charset="77"/>
      <p:regular r:id="rId28"/>
      <p:bold r:id="rId29"/>
      <p:italic r:id="rId30"/>
      <p:boldItalic r:id="rId31"/>
    </p:embeddedFont>
    <p:embeddedFont>
      <p:font typeface="DM Sans ExtraLight"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81F440-D0D5-4DEA-A7EC-914663785A68}">
  <a:tblStyle styleId="{3F81F440-D0D5-4DEA-A7EC-914663785A6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D1384E-6407-4510-A289-9D95B4607FA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3AD217-6DC6-4FE4-B033-F11434FB7F39}"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ad764dbb7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ad764dbb7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5838a402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Equity is about giving everyone what they individually need to be able to participate/see what is happening/do research (ex. Having a lab bench at the height someone would need if they used a wheelchair)</a:t>
            </a:r>
            <a:endParaRPr/>
          </a:p>
          <a:p>
            <a:pPr marL="0" lvl="0" indent="0" algn="l" rtl="0">
              <a:spcBef>
                <a:spcPts val="0"/>
              </a:spcBef>
              <a:spcAft>
                <a:spcPts val="0"/>
              </a:spcAft>
              <a:buNone/>
            </a:pPr>
            <a:endParaRPr/>
          </a:p>
          <a:p>
            <a:pPr marL="0" lvl="0" indent="0" algn="l" rtl="0">
              <a:spcBef>
                <a:spcPts val="0"/>
              </a:spcBef>
              <a:spcAft>
                <a:spcPts val="0"/>
              </a:spcAft>
              <a:buNone/>
            </a:pPr>
            <a:r>
              <a:rPr lang="en"/>
              <a:t>Inclusion- making sure everyone feels welcome to be in the space and valued for their contribution to it</a:t>
            </a:r>
            <a:endParaRPr/>
          </a:p>
          <a:p>
            <a:pPr marL="0" lvl="0" indent="0" algn="l" rtl="0">
              <a:spcBef>
                <a:spcPts val="0"/>
              </a:spcBef>
              <a:spcAft>
                <a:spcPts val="0"/>
              </a:spcAft>
              <a:buNone/>
            </a:pPr>
            <a:endParaRPr/>
          </a:p>
        </p:txBody>
      </p:sp>
      <p:sp>
        <p:nvSpPr>
          <p:cNvPr id="160" name="Google Shape;160;g2b5838a402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5838a402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b5838a402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Everyone sees the world through their own cultural lens-  our diversity comes from our biography, from our own lived experiences.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On a piece of paper, I invite you to</a:t>
            </a:r>
            <a:r>
              <a:rPr lang="en">
                <a:solidFill>
                  <a:schemeClr val="dk1"/>
                </a:solidFill>
              </a:rPr>
              <a:t> list three things about yourself that are not directly related to your work or career. I’ll give you three minutes to do this and then you can pair up and share what you wrote. Please know- you can share as much or as little as you are comfortable with.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talk in pairs for 5 minutes,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ask folks to share things that they learned about their partner and take notes on a flip chart (5 minutes)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b5838a402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b5838a402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 this society, it is engrained in our subconscious to first think of diversity in terms of race and ethnicity, but remember that it is broader than that. For example, consider the impact of learning and physical disabilities, gender, age/generation, sexual orientation, class, religion, and differences in communication, learning, and work styles. Think about the list we generated just now. Do you have any characteristics you would like to add to the list?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5838a402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5838a402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some ways that mentees can differ from their mentors? How do these differences influence mentoring relationships and how can they be capitalized on to innovate/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5838a402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b5838a402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5838a402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Cook</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2. Pilot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3. Mountain Climber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4. Caretaker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5. Politician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6. Researcher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7. Graduate Student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8. Postdoc</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9. PI</a:t>
            </a:r>
            <a:endParaRPr>
              <a:solidFill>
                <a:schemeClr val="dk1"/>
              </a:solidFill>
            </a:endParaRPr>
          </a:p>
          <a:p>
            <a:pPr marL="0" lvl="0" indent="0" algn="l" rtl="0">
              <a:spcBef>
                <a:spcPts val="0"/>
              </a:spcBef>
              <a:spcAft>
                <a:spcPts val="0"/>
              </a:spcAft>
              <a:buNone/>
            </a:pPr>
            <a:endParaRPr/>
          </a:p>
        </p:txBody>
      </p:sp>
      <p:sp>
        <p:nvSpPr>
          <p:cNvPr id="207" name="Google Shape;207;g2b5838a402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5838a402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b5838a402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70319843f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b70319843f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the next 8 minutes to read about some results of studies about diversity in research. Look at each and make notes on how they could impact your mentoring practice. Choose one in particular that you would like to discuss with a partner.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5838a402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b5838a402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55e0d56c4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55e0d56c4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about mentoring compacts?</a:t>
            </a:r>
            <a:endParaRPr/>
          </a:p>
          <a:p>
            <a:pPr marL="0" lvl="0" indent="0" algn="l" rtl="0">
              <a:spcBef>
                <a:spcPts val="0"/>
              </a:spcBef>
              <a:spcAft>
                <a:spcPts val="0"/>
              </a:spcAft>
              <a:buNone/>
            </a:pPr>
            <a:r>
              <a:rPr lang="en"/>
              <a:t>How could you use them in your lab?</a:t>
            </a:r>
            <a:endParaRPr/>
          </a:p>
          <a:p>
            <a:pPr marL="0" lvl="0" indent="0" algn="l" rtl="0">
              <a:spcBef>
                <a:spcPts val="0"/>
              </a:spcBef>
              <a:spcAft>
                <a:spcPts val="0"/>
              </a:spcAft>
              <a:buNone/>
            </a:pPr>
            <a:r>
              <a:rPr lang="en"/>
              <a:t>*Highlight the importance of communicating and fostering shared understanding of the compacts as the end goal- not merely creation.</a:t>
            </a:r>
            <a:endParaRPr/>
          </a:p>
          <a:p>
            <a:pPr marL="0" lvl="0" indent="0" algn="l" rtl="0">
              <a:spcBef>
                <a:spcPts val="0"/>
              </a:spcBef>
              <a:spcAft>
                <a:spcPts val="0"/>
              </a:spcAft>
              <a:buNone/>
            </a:pPr>
            <a:r>
              <a:rPr lang="en"/>
              <a:t>How often is it necessary to revisit a mentoring compact?</a:t>
            </a:r>
            <a:endParaRPr/>
          </a:p>
          <a:p>
            <a:pPr marL="0" lvl="0" indent="0" algn="l" rtl="0">
              <a:spcBef>
                <a:spcPts val="0"/>
              </a:spcBef>
              <a:spcAft>
                <a:spcPts val="0"/>
              </a:spcAft>
              <a:buNone/>
            </a:pPr>
            <a:r>
              <a:rPr lang="en"/>
              <a:t>Where should it live?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stacey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791719d9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b791719d9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5838a402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2b5838a402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ba989ecd3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ba989ecd3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5904736e6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5904736e6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441c4014b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441c4014b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9198d99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49198d99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9198d99c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49198d99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ef9b487a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ef9b487a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Discussions around equity and inclusion can easily exceed the time allotted. If we get to a point where that happens for us, we may skip some of the activities we have planned.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ba989ecd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ba989ecd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7031984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7031984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d764dbb7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ad764dbb7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ef9b487a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4ef9b487a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2946600"/>
            <a:ext cx="6096000" cy="1739700"/>
          </a:xfrm>
          <a:prstGeom prst="rect">
            <a:avLst/>
          </a:prstGeom>
          <a:solidFill>
            <a:schemeClr val="lt1"/>
          </a:solidFill>
          <a:ln>
            <a:no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44750" y="3059700"/>
            <a:ext cx="5647800" cy="15036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13" name="Google Shape;13;p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4"/>
        <p:cNvGrpSpPr/>
        <p:nvPr/>
      </p:nvGrpSpPr>
      <p:grpSpPr>
        <a:xfrm>
          <a:off x="0" y="0"/>
          <a:ext cx="0" cy="0"/>
          <a:chOff x="0" y="0"/>
          <a:chExt cx="0" cy="0"/>
        </a:xfrm>
      </p:grpSpPr>
      <p:sp>
        <p:nvSpPr>
          <p:cNvPr id="15" name="Google Shape;15;p3"/>
          <p:cNvSpPr/>
          <p:nvPr/>
        </p:nvSpPr>
        <p:spPr>
          <a:xfrm>
            <a:off x="0" y="1583350"/>
            <a:ext cx="7404300" cy="1739700"/>
          </a:xfrm>
          <a:prstGeom prst="rect">
            <a:avLst/>
          </a:prstGeom>
          <a:solidFill>
            <a:schemeClr val="lt1"/>
          </a:solidFill>
          <a:ln>
            <a:no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012775" y="2049850"/>
            <a:ext cx="5109300" cy="483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012775" y="2553550"/>
            <a:ext cx="5109300" cy="303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
        <p:nvSpPr>
          <p:cNvPr id="18" name="Google Shape;18;p3"/>
          <p:cNvSpPr/>
          <p:nvPr/>
        </p:nvSpPr>
        <p:spPr>
          <a:xfrm>
            <a:off x="0" y="1583250"/>
            <a:ext cx="1739700" cy="173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5"/>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5"/>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1" name="Google Shape;31;p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2"/>
        <p:cNvGrpSpPr/>
        <p:nvPr/>
      </p:nvGrpSpPr>
      <p:grpSpPr>
        <a:xfrm>
          <a:off x="0" y="0"/>
          <a:ext cx="0" cy="0"/>
          <a:chOff x="0" y="0"/>
          <a:chExt cx="0" cy="0"/>
        </a:xfrm>
      </p:grpSpPr>
      <p:sp>
        <p:nvSpPr>
          <p:cNvPr id="33" name="Google Shape;33;p6"/>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6095875" y="-3600"/>
            <a:ext cx="3048000" cy="5150700"/>
          </a:xfrm>
          <a:prstGeom prst="rect">
            <a:avLst/>
          </a:prstGeom>
          <a:gradFill>
            <a:gsLst>
              <a:gs pos="0">
                <a:srgbClr val="05B3F1">
                  <a:alpha val="21568"/>
                </a:srgbClr>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8674200" y="4673700"/>
            <a:ext cx="469800" cy="46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7" name="Google Shape;37;p6"/>
          <p:cNvSpPr txBox="1">
            <a:spLocks noGrp="1"/>
          </p:cNvSpPr>
          <p:nvPr>
            <p:ph type="title"/>
          </p:nvPr>
        </p:nvSpPr>
        <p:spPr>
          <a:xfrm>
            <a:off x="304800" y="355075"/>
            <a:ext cx="4442400" cy="708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body" idx="1"/>
          </p:nvPr>
        </p:nvSpPr>
        <p:spPr>
          <a:xfrm>
            <a:off x="784150" y="1452350"/>
            <a:ext cx="3963000" cy="32214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8674200"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8" name="Google Shape;58;p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1"/>
          <p:cNvSpPr/>
          <p:nvPr/>
        </p:nvSpPr>
        <p:spPr>
          <a:xfrm>
            <a:off x="-7000" y="-25"/>
            <a:ext cx="9150900" cy="5143500"/>
          </a:xfrm>
          <a:prstGeom prst="frame">
            <a:avLst>
              <a:gd name="adj1" fmla="val 2453"/>
            </a:avLst>
          </a:prstGeom>
          <a:gradFill>
            <a:gsLst>
              <a:gs pos="0">
                <a:srgbClr val="05B3F1">
                  <a:alpha val="21568"/>
                </a:srgbClr>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4337163" y="4673700"/>
            <a:ext cx="469800" cy="4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1" name="Google Shape;71;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2" name="Google Shape;72;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3" name="Google Shape;73;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8" name="Google Shape;78;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9" name="Google Shape;79;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74075" y="4673650"/>
            <a:ext cx="469800" cy="469800"/>
          </a:xfrm>
          <a:prstGeom prst="rect">
            <a:avLst/>
          </a:prstGeom>
          <a:noFill/>
          <a:ln>
            <a:noFill/>
          </a:ln>
        </p:spPr>
        <p:txBody>
          <a:bodyPr spcFirstLastPara="1" wrap="square" lIns="0" tIns="0" rIns="0" bIns="0" anchor="ctr" anchorCtr="0">
            <a:noAutofit/>
          </a:bodyPr>
          <a:lstStyle>
            <a:lvl1pPr lvl="0" algn="ctr">
              <a:buNone/>
              <a:defRPr sz="1100" b="1">
                <a:solidFill>
                  <a:schemeClr val="accent1"/>
                </a:solidFill>
                <a:latin typeface="DM Sans"/>
                <a:ea typeface="DM Sans"/>
                <a:cs typeface="DM Sans"/>
                <a:sym typeface="DM Sans"/>
              </a:defRPr>
            </a:lvl1pPr>
            <a:lvl2pPr lvl="1" algn="ctr">
              <a:buNone/>
              <a:defRPr sz="1100" b="1">
                <a:solidFill>
                  <a:schemeClr val="accent1"/>
                </a:solidFill>
                <a:latin typeface="DM Sans"/>
                <a:ea typeface="DM Sans"/>
                <a:cs typeface="DM Sans"/>
                <a:sym typeface="DM Sans"/>
              </a:defRPr>
            </a:lvl2pPr>
            <a:lvl3pPr lvl="2" algn="ctr">
              <a:buNone/>
              <a:defRPr sz="1100" b="1">
                <a:solidFill>
                  <a:schemeClr val="accent1"/>
                </a:solidFill>
                <a:latin typeface="DM Sans"/>
                <a:ea typeface="DM Sans"/>
                <a:cs typeface="DM Sans"/>
                <a:sym typeface="DM Sans"/>
              </a:defRPr>
            </a:lvl3pPr>
            <a:lvl4pPr lvl="3" algn="ctr">
              <a:buNone/>
              <a:defRPr sz="1100" b="1">
                <a:solidFill>
                  <a:schemeClr val="accent1"/>
                </a:solidFill>
                <a:latin typeface="DM Sans"/>
                <a:ea typeface="DM Sans"/>
                <a:cs typeface="DM Sans"/>
                <a:sym typeface="DM Sans"/>
              </a:defRPr>
            </a:lvl4pPr>
            <a:lvl5pPr lvl="4" algn="ctr">
              <a:buNone/>
              <a:defRPr sz="1100" b="1">
                <a:solidFill>
                  <a:schemeClr val="accent1"/>
                </a:solidFill>
                <a:latin typeface="DM Sans"/>
                <a:ea typeface="DM Sans"/>
                <a:cs typeface="DM Sans"/>
                <a:sym typeface="DM Sans"/>
              </a:defRPr>
            </a:lvl5pPr>
            <a:lvl6pPr lvl="5" algn="ctr">
              <a:buNone/>
              <a:defRPr sz="1100" b="1">
                <a:solidFill>
                  <a:schemeClr val="accent1"/>
                </a:solidFill>
                <a:latin typeface="DM Sans"/>
                <a:ea typeface="DM Sans"/>
                <a:cs typeface="DM Sans"/>
                <a:sym typeface="DM Sans"/>
              </a:defRPr>
            </a:lvl6pPr>
            <a:lvl7pPr lvl="6" algn="ctr">
              <a:buNone/>
              <a:defRPr sz="1100" b="1">
                <a:solidFill>
                  <a:schemeClr val="accent1"/>
                </a:solidFill>
                <a:latin typeface="DM Sans"/>
                <a:ea typeface="DM Sans"/>
                <a:cs typeface="DM Sans"/>
                <a:sym typeface="DM Sans"/>
              </a:defRPr>
            </a:lvl7pPr>
            <a:lvl8pPr lvl="7" algn="ctr">
              <a:buNone/>
              <a:defRPr sz="1100" b="1">
                <a:solidFill>
                  <a:schemeClr val="accent1"/>
                </a:solidFill>
                <a:latin typeface="DM Sans"/>
                <a:ea typeface="DM Sans"/>
                <a:cs typeface="DM Sans"/>
                <a:sym typeface="DM Sans"/>
              </a:defRPr>
            </a:lvl8pPr>
            <a:lvl9pPr lvl="8" algn="ctr">
              <a:buNone/>
              <a:defRPr sz="1100" b="1">
                <a:solidFill>
                  <a:schemeClr val="accent1"/>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304800" y="355075"/>
            <a:ext cx="8474700" cy="7083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a:p>
        </p:txBody>
      </p:sp>
      <p:sp>
        <p:nvSpPr>
          <p:cNvPr id="8" name="Google Shape;8;p1"/>
          <p:cNvSpPr txBox="1">
            <a:spLocks noGrp="1"/>
          </p:cNvSpPr>
          <p:nvPr>
            <p:ph type="body" idx="1"/>
          </p:nvPr>
        </p:nvSpPr>
        <p:spPr>
          <a:xfrm>
            <a:off x="1136000" y="1200150"/>
            <a:ext cx="6872100" cy="34734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marL="914400" lvl="1"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marL="1371600" lvl="2"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marL="1828800" lvl="3"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marL="2286000" lvl="4"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marL="2743200" lvl="5"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marL="3200400" lvl="6"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marL="3657600" lvl="7"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marL="4114800" lvl="8"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docs.google.com/forms/d/e/1FAIpQLScvbehkQ0x2o2iAcvlrdIIr5PzkTyr2eUYbRIKSHPWcrXgtyQ/viewform?usp=sharing" TargetMode="External"/><Relationship Id="rId4" Type="http://schemas.openxmlformats.org/officeDocument/2006/relationships/hyperlink" Target="https://forms.gle/a41iTq5t8xwux5Sp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imerproject.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projectimplicit.net/" TargetMode="External"/><Relationship Id="rId5" Type="http://schemas.openxmlformats.org/officeDocument/2006/relationships/hyperlink" Target="https://www.youtube.com/playlist?list=PLxnpU66KqCch2fQlWXnGpMYR8zb2eEZM-" TargetMode="External"/><Relationship Id="rId4" Type="http://schemas.openxmlformats.org/officeDocument/2006/relationships/hyperlink" Target="https://www.training.nih.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5700317"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hyperlink" Target="https://pixabay.com/?utm_source=link-attribution&amp;utm_medium=referral&amp;utm_campaign=image&amp;utm_content=57003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Description</a:t>
            </a:r>
            <a:endParaRPr/>
          </a:p>
        </p:txBody>
      </p:sp>
      <p:sp>
        <p:nvSpPr>
          <p:cNvPr id="87" name="Google Shape;87;p15"/>
          <p:cNvSpPr txBox="1">
            <a:spLocks noGrp="1"/>
          </p:cNvSpPr>
          <p:nvPr>
            <p:ph type="body" idx="1"/>
          </p:nvPr>
        </p:nvSpPr>
        <p:spPr>
          <a:xfrm>
            <a:off x="167900" y="982750"/>
            <a:ext cx="8726400" cy="416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Differences, along a range of dimensions, offers both challenges and opportunities to any relationship. Learning to identify, reflect upon, learn from, and engage with a variety of perspectives is critical to forming and maintaining an effective mentoring relationship, as well as a vibrant learning environment. </a:t>
            </a:r>
            <a:endParaRPr sz="18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a:solidFill>
                  <a:srgbClr val="000000"/>
                </a:solidFill>
                <a:latin typeface="Arial"/>
                <a:ea typeface="Arial"/>
                <a:cs typeface="Arial"/>
                <a:sym typeface="Arial"/>
              </a:rPr>
              <a:t>In Advanced Research Mentoring Level 1, you discussed the importance of assessing mentees’ understanding and how to best facilitate their learning. In this session, mentors will expand upon this idea by considering how to foster a successful learning environment where everyone can perform well and create the highest quality of research. </a:t>
            </a: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a:solidFill>
                  <a:srgbClr val="000000"/>
                </a:solidFill>
                <a:latin typeface="Arial"/>
                <a:ea typeface="Arial"/>
                <a:cs typeface="Arial"/>
                <a:sym typeface="Arial"/>
              </a:rPr>
              <a:t>This is the first session in the Advanced Research Mentoring Level 2 series. Attendance at this session is required to earn the VCU Credly Advanced Research Mentoring Level 2 Badge. </a:t>
            </a:r>
            <a:endParaRPr sz="18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88" name="Google Shape;88;p1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117308" y="115586"/>
            <a:ext cx="8951400" cy="765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Equity &amp; Inclusion</a:t>
            </a:r>
            <a:endParaRPr/>
          </a:p>
        </p:txBody>
      </p:sp>
      <p:pic>
        <p:nvPicPr>
          <p:cNvPr id="163" name="Google Shape;163;p24" descr="Equity Statement"/>
          <p:cNvPicPr preferRelativeResize="0"/>
          <p:nvPr/>
        </p:nvPicPr>
        <p:blipFill rotWithShape="1">
          <a:blip r:embed="rId3">
            <a:alphaModFix/>
          </a:blip>
          <a:srcRect t="27297" r="32386" b="26815"/>
          <a:stretch/>
        </p:blipFill>
        <p:spPr>
          <a:xfrm>
            <a:off x="239648" y="1124123"/>
            <a:ext cx="5158874" cy="3501025"/>
          </a:xfrm>
          <a:prstGeom prst="rect">
            <a:avLst/>
          </a:prstGeom>
          <a:noFill/>
          <a:ln>
            <a:noFill/>
          </a:ln>
        </p:spPr>
      </p:pic>
      <p:pic>
        <p:nvPicPr>
          <p:cNvPr id="164" name="Google Shape;164;p24" descr="Inclusion Images | Free Vectors, Stock Photos &amp;amp; PSD"/>
          <p:cNvPicPr preferRelativeResize="0"/>
          <p:nvPr/>
        </p:nvPicPr>
        <p:blipFill rotWithShape="1">
          <a:blip r:embed="rId4">
            <a:alphaModFix/>
          </a:blip>
          <a:srcRect/>
          <a:stretch/>
        </p:blipFill>
        <p:spPr>
          <a:xfrm>
            <a:off x="5482852" y="1586282"/>
            <a:ext cx="3439250" cy="2576695"/>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makes you… you?</a:t>
            </a:r>
            <a:endParaRPr/>
          </a:p>
        </p:txBody>
      </p:sp>
      <p:sp>
        <p:nvSpPr>
          <p:cNvPr id="171" name="Google Shape;171;p25"/>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72" name="Google Shape;172;p25"/>
          <p:cNvPicPr preferRelativeResize="0"/>
          <p:nvPr/>
        </p:nvPicPr>
        <p:blipFill>
          <a:blip r:embed="rId3">
            <a:alphaModFix/>
          </a:blip>
          <a:stretch>
            <a:fillRect/>
          </a:stretch>
        </p:blipFill>
        <p:spPr>
          <a:xfrm>
            <a:off x="58700" y="1368175"/>
            <a:ext cx="7961146" cy="3775325"/>
          </a:xfrm>
          <a:prstGeom prst="rect">
            <a:avLst/>
          </a:prstGeom>
          <a:noFill/>
          <a:ln>
            <a:noFill/>
          </a:ln>
        </p:spPr>
      </p:pic>
      <p:pic>
        <p:nvPicPr>
          <p:cNvPr id="173" name="Google Shape;173;p25"/>
          <p:cNvPicPr preferRelativeResize="0"/>
          <p:nvPr/>
        </p:nvPicPr>
        <p:blipFill>
          <a:blip r:embed="rId4">
            <a:alphaModFix/>
          </a:blip>
          <a:stretch>
            <a:fillRect/>
          </a:stretch>
        </p:blipFill>
        <p:spPr>
          <a:xfrm>
            <a:off x="6107575" y="154274"/>
            <a:ext cx="2804774" cy="1575475"/>
          </a:xfrm>
          <a:prstGeom prst="rect">
            <a:avLst/>
          </a:prstGeom>
          <a:noFill/>
          <a:ln>
            <a:noFill/>
          </a:ln>
        </p:spPr>
      </p:pic>
      <p:pic>
        <p:nvPicPr>
          <p:cNvPr id="174" name="Google Shape;174;p25"/>
          <p:cNvPicPr preferRelativeResize="0"/>
          <p:nvPr/>
        </p:nvPicPr>
        <p:blipFill>
          <a:blip r:embed="rId5">
            <a:alphaModFix/>
          </a:blip>
          <a:stretch>
            <a:fillRect/>
          </a:stretch>
        </p:blipFill>
        <p:spPr>
          <a:xfrm>
            <a:off x="4532150" y="2080500"/>
            <a:ext cx="3718499" cy="2478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sp>
        <p:nvSpPr>
          <p:cNvPr id="179" name="Google Shape;179;p26"/>
          <p:cNvSpPr txBox="1">
            <a:spLocks noGrp="1"/>
          </p:cNvSpPr>
          <p:nvPr>
            <p:ph type="ctrTitle"/>
          </p:nvPr>
        </p:nvSpPr>
        <p:spPr>
          <a:xfrm>
            <a:off x="2012775" y="2049850"/>
            <a:ext cx="5109300" cy="4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Objective 2</a:t>
            </a:r>
            <a:endParaRPr/>
          </a:p>
        </p:txBody>
      </p:sp>
      <p:sp>
        <p:nvSpPr>
          <p:cNvPr id="180" name="Google Shape;180;p2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04800" y="355075"/>
            <a:ext cx="57225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0">
                <a:latin typeface="DM Sans ExtraLight"/>
                <a:ea typeface="DM Sans ExtraLight"/>
                <a:cs typeface="DM Sans ExtraLight"/>
                <a:sym typeface="DM Sans ExtraLight"/>
              </a:rPr>
              <a:t>What are some ways that mentors can differ from their mentees? </a:t>
            </a:r>
            <a:endParaRPr b="0" i="1">
              <a:latin typeface="DM Sans ExtraLight"/>
              <a:ea typeface="DM Sans ExtraLight"/>
              <a:cs typeface="DM Sans ExtraLight"/>
              <a:sym typeface="DM Sans ExtraLight"/>
            </a:endParaRPr>
          </a:p>
        </p:txBody>
      </p:sp>
      <p:sp>
        <p:nvSpPr>
          <p:cNvPr id="186" name="Google Shape;186;p27"/>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187" name="Google Shape;187;p27"/>
          <p:cNvPicPr preferRelativeResize="0"/>
          <p:nvPr/>
        </p:nvPicPr>
        <p:blipFill rotWithShape="1">
          <a:blip r:embed="rId3">
            <a:alphaModFix/>
          </a:blip>
          <a:srcRect l="17108" r="21964"/>
          <a:stretch/>
        </p:blipFill>
        <p:spPr>
          <a:xfrm>
            <a:off x="6375375" y="920050"/>
            <a:ext cx="2503549" cy="33034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p:nvPr/>
        </p:nvSpPr>
        <p:spPr>
          <a:xfrm>
            <a:off x="363750" y="1285649"/>
            <a:ext cx="8416500" cy="2391900"/>
          </a:xfrm>
          <a:prstGeom prst="rect">
            <a:avLst/>
          </a:prstGeom>
          <a:noFill/>
          <a:ln>
            <a:noFill/>
          </a:ln>
        </p:spPr>
        <p:txBody>
          <a:bodyPr spcFirstLastPara="1" wrap="square" lIns="68575" tIns="34275" rIns="68575" bIns="34275" anchor="t" anchorCtr="0">
            <a:noAutofit/>
          </a:bodyPr>
          <a:lstStyle/>
          <a:p>
            <a:pPr marL="342900" marR="0" lvl="0" indent="-355600" algn="l" rtl="0">
              <a:spcBef>
                <a:spcPts val="0"/>
              </a:spcBef>
              <a:spcAft>
                <a:spcPts val="0"/>
              </a:spcAft>
              <a:buClr>
                <a:srgbClr val="000000"/>
              </a:buClr>
              <a:buSzPts val="2600"/>
              <a:buFont typeface="Arial"/>
              <a:buChar char="•"/>
            </a:pPr>
            <a:r>
              <a:rPr lang="en" sz="2600">
                <a:solidFill>
                  <a:srgbClr val="000000"/>
                </a:solidFill>
                <a:latin typeface="Arial"/>
                <a:ea typeface="Arial"/>
                <a:cs typeface="Arial"/>
                <a:sym typeface="Arial"/>
              </a:rPr>
              <a:t>How can differences </a:t>
            </a:r>
            <a:endParaRPr sz="2600">
              <a:solidFill>
                <a:srgbClr val="000000"/>
              </a:solidFill>
              <a:latin typeface="Arial"/>
              <a:ea typeface="Arial"/>
              <a:cs typeface="Arial"/>
              <a:sym typeface="Arial"/>
            </a:endParaRPr>
          </a:p>
          <a:p>
            <a:pPr marL="685800" marR="0" lvl="1" indent="-330200" algn="l" rtl="0">
              <a:spcBef>
                <a:spcPts val="1000"/>
              </a:spcBef>
              <a:spcAft>
                <a:spcPts val="0"/>
              </a:spcAft>
              <a:buClr>
                <a:srgbClr val="000000"/>
              </a:buClr>
              <a:buSzPts val="2600"/>
              <a:buFont typeface="Arial"/>
              <a:buChar char="○"/>
            </a:pPr>
            <a:r>
              <a:rPr lang="en" sz="2600">
                <a:solidFill>
                  <a:srgbClr val="000000"/>
                </a:solidFill>
                <a:latin typeface="Arial"/>
                <a:ea typeface="Arial"/>
                <a:cs typeface="Arial"/>
                <a:sym typeface="Arial"/>
              </a:rPr>
              <a:t>be capitalized on to stimulate high quality research?</a:t>
            </a:r>
            <a:endParaRPr sz="2600">
              <a:solidFill>
                <a:schemeClr val="dk1"/>
              </a:solidFill>
            </a:endParaRPr>
          </a:p>
          <a:p>
            <a:pPr marL="685800" marR="0" lvl="1" indent="-330200" algn="l" rtl="0">
              <a:spcBef>
                <a:spcPts val="1000"/>
              </a:spcBef>
              <a:spcAft>
                <a:spcPts val="0"/>
              </a:spcAft>
              <a:buClr>
                <a:srgbClr val="000000"/>
              </a:buClr>
              <a:buSzPts val="2600"/>
              <a:buFont typeface="Arial"/>
              <a:buChar char="○"/>
            </a:pPr>
            <a:r>
              <a:rPr lang="en" sz="2600">
                <a:solidFill>
                  <a:srgbClr val="000000"/>
                </a:solidFill>
                <a:latin typeface="Arial"/>
                <a:ea typeface="Arial"/>
                <a:cs typeface="Arial"/>
                <a:sym typeface="Arial"/>
              </a:rPr>
              <a:t>pose challenges to effective mentoring? </a:t>
            </a:r>
            <a:endParaRPr sz="2600"/>
          </a:p>
          <a:p>
            <a:pPr marL="342900" marR="0" lvl="0" indent="-355600" algn="l" rtl="0">
              <a:spcBef>
                <a:spcPts val="1000"/>
              </a:spcBef>
              <a:spcAft>
                <a:spcPts val="1000"/>
              </a:spcAft>
              <a:buClr>
                <a:srgbClr val="000000"/>
              </a:buClr>
              <a:buSzPts val="2600"/>
              <a:buFont typeface="Arial"/>
              <a:buChar char="•"/>
            </a:pPr>
            <a:r>
              <a:rPr lang="en" sz="2600" i="1">
                <a:solidFill>
                  <a:srgbClr val="000000"/>
                </a:solidFill>
                <a:latin typeface="Arial"/>
                <a:ea typeface="Arial"/>
                <a:cs typeface="Arial"/>
                <a:sym typeface="Arial"/>
              </a:rPr>
              <a:t>How can you encourage research team members to have an appreciation for differences?</a:t>
            </a:r>
            <a:endParaRPr sz="2600" i="1">
              <a:solidFill>
                <a:schemeClr val="dk1"/>
              </a:solidFill>
              <a:latin typeface="Calibri"/>
              <a:ea typeface="Calibri"/>
              <a:cs typeface="Calibri"/>
              <a:sym typeface="Calibri"/>
            </a:endParaRPr>
          </a:p>
        </p:txBody>
      </p:sp>
      <p:sp>
        <p:nvSpPr>
          <p:cNvPr id="193" name="Google Shape;193;p28"/>
          <p:cNvSpPr txBox="1"/>
          <p:nvPr/>
        </p:nvSpPr>
        <p:spPr>
          <a:xfrm>
            <a:off x="227475" y="221575"/>
            <a:ext cx="8620200" cy="994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300"/>
              <a:buFont typeface="Calibri"/>
              <a:buNone/>
            </a:pPr>
            <a:r>
              <a:rPr lang="en" sz="3500" b="1">
                <a:solidFill>
                  <a:schemeClr val="dk1"/>
                </a:solidFill>
                <a:latin typeface="Calibri"/>
                <a:ea typeface="Calibri"/>
                <a:cs typeface="Calibri"/>
                <a:sym typeface="Calibri"/>
              </a:rPr>
              <a:t>How do differences influence mentor-mentee interactions?</a:t>
            </a:r>
            <a:endParaRPr sz="1300"/>
          </a:p>
        </p:txBody>
      </p:sp>
      <p:grpSp>
        <p:nvGrpSpPr>
          <p:cNvPr id="194" name="Google Shape;194;p28"/>
          <p:cNvGrpSpPr/>
          <p:nvPr/>
        </p:nvGrpSpPr>
        <p:grpSpPr>
          <a:xfrm>
            <a:off x="74138" y="3986221"/>
            <a:ext cx="2046690" cy="959749"/>
            <a:chOff x="908831" y="1254702"/>
            <a:chExt cx="2046690" cy="959749"/>
          </a:xfrm>
        </p:grpSpPr>
        <p:sp>
          <p:nvSpPr>
            <p:cNvPr id="195" name="Google Shape;195;p28"/>
            <p:cNvSpPr/>
            <p:nvPr/>
          </p:nvSpPr>
          <p:spPr>
            <a:xfrm>
              <a:off x="1426050" y="1586150"/>
              <a:ext cx="607669" cy="62830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28"/>
            <p:cNvSpPr/>
            <p:nvPr/>
          </p:nvSpPr>
          <p:spPr>
            <a:xfrm>
              <a:off x="908831" y="1254702"/>
              <a:ext cx="607672" cy="62829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nvGrpSpPr>
            <p:cNvPr id="197" name="Google Shape;197;p28"/>
            <p:cNvGrpSpPr/>
            <p:nvPr/>
          </p:nvGrpSpPr>
          <p:grpSpPr>
            <a:xfrm>
              <a:off x="1994988" y="1332907"/>
              <a:ext cx="607676" cy="579446"/>
              <a:chOff x="3936375" y="3703750"/>
              <a:chExt cx="453050" cy="332175"/>
            </a:xfrm>
          </p:grpSpPr>
          <p:sp>
            <p:nvSpPr>
              <p:cNvPr id="198" name="Google Shape;198;p28"/>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8"/>
            <p:cNvSpPr/>
            <p:nvPr/>
          </p:nvSpPr>
          <p:spPr>
            <a:xfrm>
              <a:off x="2348241" y="1610548"/>
              <a:ext cx="607281" cy="579500"/>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 name="Google Shape;204;p28"/>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304800" y="355075"/>
            <a:ext cx="4442400" cy="708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Take a moment</a:t>
            </a:r>
            <a:endParaRPr/>
          </a:p>
        </p:txBody>
      </p:sp>
      <p:sp>
        <p:nvSpPr>
          <p:cNvPr id="210" name="Google Shape;210;p2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11" name="Google Shape;211;p29"/>
          <p:cNvSpPr txBox="1">
            <a:spLocks noGrp="1"/>
          </p:cNvSpPr>
          <p:nvPr>
            <p:ph type="body" idx="1"/>
          </p:nvPr>
        </p:nvSpPr>
        <p:spPr>
          <a:xfrm>
            <a:off x="784150" y="1452350"/>
            <a:ext cx="3963000" cy="3221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Focus on the first image that comes to mind and quickly write down 3 words to describe the picture in your head.</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12" name="Google Shape;212;p29"/>
          <p:cNvSpPr/>
          <p:nvPr/>
        </p:nvSpPr>
        <p:spPr>
          <a:xfrm>
            <a:off x="6505998" y="1302456"/>
            <a:ext cx="2081683" cy="2538597"/>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accent5"/>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304800" y="355075"/>
            <a:ext cx="5453400" cy="708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latin typeface="Calibri"/>
                <a:ea typeface="Calibri"/>
                <a:cs typeface="Calibri"/>
                <a:sym typeface="Calibri"/>
              </a:rPr>
              <a:t>What does the data say?</a:t>
            </a:r>
            <a:endParaRPr/>
          </a:p>
        </p:txBody>
      </p:sp>
      <p:sp>
        <p:nvSpPr>
          <p:cNvPr id="218" name="Google Shape;218;p30"/>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219" name="Google Shape;219;p30"/>
          <p:cNvSpPr txBox="1">
            <a:spLocks noGrp="1"/>
          </p:cNvSpPr>
          <p:nvPr>
            <p:ph type="body" idx="1"/>
          </p:nvPr>
        </p:nvSpPr>
        <p:spPr>
          <a:xfrm>
            <a:off x="162450" y="1211325"/>
            <a:ext cx="5738100" cy="3783000"/>
          </a:xfrm>
          <a:prstGeom prst="rect">
            <a:avLst/>
          </a:prstGeom>
        </p:spPr>
        <p:txBody>
          <a:bodyPr spcFirstLastPara="1" wrap="square" lIns="0" tIns="0" rIns="0" bIns="0" anchor="t" anchorCtr="0">
            <a:noAutofit/>
          </a:bodyPr>
          <a:lstStyle/>
          <a:p>
            <a:pPr marL="457200" lvl="0" indent="-374650" algn="l" rtl="0">
              <a:spcBef>
                <a:spcPts val="0"/>
              </a:spcBef>
              <a:spcAft>
                <a:spcPts val="0"/>
              </a:spcAft>
              <a:buSzPts val="2300"/>
              <a:buChar char="▫"/>
            </a:pPr>
            <a:r>
              <a:rPr lang="en" sz="2300"/>
              <a:t>Read your case study.</a:t>
            </a:r>
            <a:endParaRPr sz="2300"/>
          </a:p>
          <a:p>
            <a:pPr marL="457200" lvl="0" indent="-374650" algn="l" rtl="0">
              <a:spcBef>
                <a:spcPts val="1000"/>
              </a:spcBef>
              <a:spcAft>
                <a:spcPts val="0"/>
              </a:spcAft>
              <a:buSzPts val="2300"/>
              <a:buChar char="▫"/>
            </a:pPr>
            <a:r>
              <a:rPr lang="en" sz="2300"/>
              <a:t>Discuss your selected case with a partner.</a:t>
            </a:r>
            <a:endParaRPr sz="2300"/>
          </a:p>
          <a:p>
            <a:pPr marL="457200" lvl="0" indent="-374650" algn="l" rtl="0">
              <a:spcBef>
                <a:spcPts val="1000"/>
              </a:spcBef>
              <a:spcAft>
                <a:spcPts val="0"/>
              </a:spcAft>
              <a:buSzPts val="2300"/>
              <a:buChar char="▫"/>
            </a:pPr>
            <a:r>
              <a:rPr lang="en" sz="2300"/>
              <a:t>Discuss your case and overall thoughts and reflections related to addressing equity and inclusion in biomedical research.  </a:t>
            </a:r>
            <a:endParaRPr sz="2300"/>
          </a:p>
          <a:p>
            <a:pPr marL="0" lvl="0" indent="0" algn="l" rtl="0">
              <a:spcBef>
                <a:spcPts val="1000"/>
              </a:spcBef>
              <a:spcAft>
                <a:spcPts val="0"/>
              </a:spcAft>
              <a:buNone/>
            </a:pPr>
            <a:endParaRPr sz="2300"/>
          </a:p>
          <a:p>
            <a:pPr marL="0" lvl="0" indent="0" algn="l" rtl="0">
              <a:spcBef>
                <a:spcPts val="1000"/>
              </a:spcBef>
              <a:spcAft>
                <a:spcPts val="1000"/>
              </a:spcAft>
              <a:buNone/>
            </a:pPr>
            <a:endParaRPr sz="2300"/>
          </a:p>
        </p:txBody>
      </p:sp>
      <p:grpSp>
        <p:nvGrpSpPr>
          <p:cNvPr id="220" name="Google Shape;220;p30"/>
          <p:cNvGrpSpPr/>
          <p:nvPr/>
        </p:nvGrpSpPr>
        <p:grpSpPr>
          <a:xfrm>
            <a:off x="6240047" y="1211324"/>
            <a:ext cx="2714223" cy="2720845"/>
            <a:chOff x="3936375" y="3703750"/>
            <a:chExt cx="453050" cy="332175"/>
          </a:xfrm>
        </p:grpSpPr>
        <p:sp>
          <p:nvSpPr>
            <p:cNvPr id="221" name="Google Shape;221;p30"/>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300">
                <a:solidFill>
                  <a:schemeClr val="dk1"/>
                </a:solidFill>
              </a:rPr>
              <a:t>17</a:t>
            </a:fld>
            <a:endParaRPr sz="1300">
              <a:solidFill>
                <a:schemeClr val="dk1"/>
              </a:solidFill>
            </a:endParaRPr>
          </a:p>
        </p:txBody>
      </p:sp>
      <p:sp>
        <p:nvSpPr>
          <p:cNvPr id="231" name="Google Shape;231;p31"/>
          <p:cNvSpPr txBox="1">
            <a:spLocks noGrp="1"/>
          </p:cNvSpPr>
          <p:nvPr>
            <p:ph type="ctrTitle"/>
          </p:nvPr>
        </p:nvSpPr>
        <p:spPr>
          <a:xfrm>
            <a:off x="2012775" y="2049850"/>
            <a:ext cx="5109300" cy="4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Diversity Research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304800" y="355075"/>
            <a:ext cx="4442400" cy="708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sz="4200">
                <a:solidFill>
                  <a:schemeClr val="accent4"/>
                </a:solidFill>
                <a:latin typeface="Arial"/>
                <a:ea typeface="Arial"/>
                <a:cs typeface="Arial"/>
                <a:sym typeface="Arial"/>
              </a:rPr>
              <a:t>Debrief</a:t>
            </a:r>
            <a:endParaRPr sz="4200">
              <a:solidFill>
                <a:schemeClr val="accent4"/>
              </a:solidFill>
            </a:endParaRPr>
          </a:p>
        </p:txBody>
      </p:sp>
      <p:sp>
        <p:nvSpPr>
          <p:cNvPr id="237" name="Google Shape;237;p32"/>
          <p:cNvSpPr txBox="1">
            <a:spLocks noGrp="1"/>
          </p:cNvSpPr>
          <p:nvPr>
            <p:ph type="body" idx="1"/>
          </p:nvPr>
        </p:nvSpPr>
        <p:spPr>
          <a:xfrm>
            <a:off x="304800" y="1063375"/>
            <a:ext cx="5398200" cy="3610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2400"/>
              <a:buNone/>
            </a:pPr>
            <a:r>
              <a:rPr lang="en" sz="2400"/>
              <a:t>1. What were your initial reactions</a:t>
            </a:r>
            <a:r>
              <a:rPr lang="en"/>
              <a:t>?</a:t>
            </a:r>
            <a:endParaRPr/>
          </a:p>
          <a:p>
            <a:pPr marL="0" lvl="0" indent="0" algn="l" rtl="0">
              <a:lnSpc>
                <a:spcPct val="90000"/>
              </a:lnSpc>
              <a:spcBef>
                <a:spcPts val="1000"/>
              </a:spcBef>
              <a:spcAft>
                <a:spcPts val="0"/>
              </a:spcAft>
              <a:buClr>
                <a:schemeClr val="dk1"/>
              </a:buClr>
              <a:buSzPts val="2400"/>
              <a:buNone/>
            </a:pPr>
            <a:r>
              <a:rPr lang="en" sz="2400"/>
              <a:t>2. Which study captured your attention? Why?</a:t>
            </a:r>
            <a:endParaRPr/>
          </a:p>
          <a:p>
            <a:pPr marL="0" lvl="0" indent="0" algn="l" rtl="0">
              <a:lnSpc>
                <a:spcPct val="90000"/>
              </a:lnSpc>
              <a:spcBef>
                <a:spcPts val="1000"/>
              </a:spcBef>
              <a:spcAft>
                <a:spcPts val="0"/>
              </a:spcAft>
              <a:buClr>
                <a:schemeClr val="dk1"/>
              </a:buClr>
              <a:buSzPts val="2400"/>
              <a:buNone/>
            </a:pPr>
            <a:r>
              <a:rPr lang="en" sz="2400"/>
              <a:t>3. What implications do these results have for your mentoring practice?</a:t>
            </a:r>
            <a:endParaRPr/>
          </a:p>
          <a:p>
            <a:pPr marL="0" lvl="0" indent="0" algn="l" rtl="0">
              <a:lnSpc>
                <a:spcPct val="90000"/>
              </a:lnSpc>
              <a:spcBef>
                <a:spcPts val="1000"/>
              </a:spcBef>
              <a:spcAft>
                <a:spcPts val="0"/>
              </a:spcAft>
              <a:buClr>
                <a:schemeClr val="dk1"/>
              </a:buClr>
              <a:buSzPts val="2400"/>
              <a:buNone/>
            </a:pPr>
            <a:r>
              <a:rPr lang="en" sz="2400"/>
              <a:t>4. What are 2-3 practical things you could do to minimize the impact of bias, prejudice, and stereotype in your mentoring relationship? </a:t>
            </a:r>
            <a:endParaRPr/>
          </a:p>
          <a:p>
            <a:pPr marL="177800" lvl="0" indent="-38100" algn="l" rtl="0">
              <a:lnSpc>
                <a:spcPct val="90000"/>
              </a:lnSpc>
              <a:spcBef>
                <a:spcPts val="1000"/>
              </a:spcBef>
              <a:spcAft>
                <a:spcPts val="1000"/>
              </a:spcAft>
              <a:buClr>
                <a:schemeClr val="dk1"/>
              </a:buClr>
              <a:buSzPts val="2100"/>
              <a:buNone/>
            </a:pPr>
            <a:endParaRPr/>
          </a:p>
        </p:txBody>
      </p:sp>
      <p:sp>
        <p:nvSpPr>
          <p:cNvPr id="238" name="Google Shape;238;p32"/>
          <p:cNvSpPr txBox="1"/>
          <p:nvPr/>
        </p:nvSpPr>
        <p:spPr>
          <a:xfrm>
            <a:off x="6686550" y="4769427"/>
            <a:ext cx="9822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ACTIVITY #</a:t>
            </a:r>
            <a:endParaRPr sz="1100"/>
          </a:p>
        </p:txBody>
      </p:sp>
      <p:sp>
        <p:nvSpPr>
          <p:cNvPr id="239" name="Google Shape;239;p32"/>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240" name="Google Shape;240;p32"/>
          <p:cNvSpPr/>
          <p:nvPr/>
        </p:nvSpPr>
        <p:spPr>
          <a:xfrm rot="-2271175">
            <a:off x="6173504" y="554048"/>
            <a:ext cx="2929269" cy="327637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44"/>
        <p:cNvGrpSpPr/>
        <p:nvPr/>
      </p:nvGrpSpPr>
      <p:grpSpPr>
        <a:xfrm>
          <a:off x="0" y="0"/>
          <a:ext cx="0" cy="0"/>
          <a:chOff x="0" y="0"/>
          <a:chExt cx="0" cy="0"/>
        </a:xfrm>
      </p:grpSpPr>
      <p:sp>
        <p:nvSpPr>
          <p:cNvPr id="245" name="Google Shape;245;p33"/>
          <p:cNvSpPr txBox="1">
            <a:spLocks noGrp="1"/>
          </p:cNvSpPr>
          <p:nvPr>
            <p:ph type="ctrTitle"/>
          </p:nvPr>
        </p:nvSpPr>
        <p:spPr>
          <a:xfrm>
            <a:off x="2012775" y="2049850"/>
            <a:ext cx="5109300" cy="4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4"/>
                </a:solidFill>
              </a:rPr>
              <a:t>Debrief</a:t>
            </a:r>
            <a:endParaRPr>
              <a:solidFill>
                <a:schemeClr val="accent4"/>
              </a:solidFill>
            </a:endParaRPr>
          </a:p>
        </p:txBody>
      </p:sp>
      <p:sp>
        <p:nvSpPr>
          <p:cNvPr id="246" name="Google Shape;246;p3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9CFD"/>
            </a:gs>
            <a:gs pos="100000">
              <a:srgbClr val="054B76"/>
            </a:gs>
          </a:gsLst>
          <a:path path="circle">
            <a:fillToRect l="50000" t="50000" r="50000" b="50000"/>
          </a:path>
          <a:tileRect/>
        </a:grad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ctrTitle"/>
          </p:nvPr>
        </p:nvSpPr>
        <p:spPr>
          <a:xfrm>
            <a:off x="244750" y="3059700"/>
            <a:ext cx="5647800" cy="150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500"/>
              <a:t>Advanced Research  Mentoring Level 2</a:t>
            </a:r>
            <a:endParaRPr sz="2900" i="1"/>
          </a:p>
        </p:txBody>
      </p:sp>
      <p:sp>
        <p:nvSpPr>
          <p:cNvPr id="94" name="Google Shape;94;p16"/>
          <p:cNvSpPr txBox="1"/>
          <p:nvPr/>
        </p:nvSpPr>
        <p:spPr>
          <a:xfrm>
            <a:off x="1069300" y="450150"/>
            <a:ext cx="7142700" cy="17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i="1">
                <a:solidFill>
                  <a:schemeClr val="lt1"/>
                </a:solidFill>
                <a:latin typeface="DM Sans"/>
                <a:ea typeface="DM Sans"/>
                <a:cs typeface="DM Sans"/>
                <a:sym typeface="DM Sans"/>
              </a:rPr>
              <a:t>Addressing Equity and Inclusion</a:t>
            </a:r>
            <a:endParaRPr sz="4800" i="1">
              <a:solidFill>
                <a:schemeClr val="lt1"/>
              </a:solidFill>
              <a:latin typeface="DM Sans"/>
              <a:ea typeface="DM Sans"/>
              <a:cs typeface="DM Sans"/>
              <a:sym typeface="DM Sans"/>
            </a:endParaRPr>
          </a:p>
        </p:txBody>
      </p:sp>
      <p:sp>
        <p:nvSpPr>
          <p:cNvPr id="95" name="Google Shape;95;p1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252" name="Google Shape;252;p34"/>
          <p:cNvSpPr txBox="1">
            <a:spLocks noGrp="1"/>
          </p:cNvSpPr>
          <p:nvPr>
            <p:ph type="title" idx="4294967295"/>
          </p:nvPr>
        </p:nvSpPr>
        <p:spPr>
          <a:xfrm>
            <a:off x="304800" y="355075"/>
            <a:ext cx="4442400" cy="708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Case Studies</a:t>
            </a:r>
            <a:endParaRPr/>
          </a:p>
        </p:txBody>
      </p:sp>
      <p:sp>
        <p:nvSpPr>
          <p:cNvPr id="253" name="Google Shape;253;p34"/>
          <p:cNvSpPr/>
          <p:nvPr/>
        </p:nvSpPr>
        <p:spPr>
          <a:xfrm>
            <a:off x="5721128" y="1317447"/>
            <a:ext cx="3298485" cy="270615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34"/>
          <p:cNvSpPr txBox="1"/>
          <p:nvPr/>
        </p:nvSpPr>
        <p:spPr>
          <a:xfrm>
            <a:off x="571050" y="2058663"/>
            <a:ext cx="4968300" cy="1619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DM Sans"/>
              <a:buChar char="●"/>
            </a:pPr>
            <a:r>
              <a:rPr lang="en" sz="2400">
                <a:solidFill>
                  <a:schemeClr val="dk1"/>
                </a:solidFill>
                <a:latin typeface="DM Sans"/>
                <a:ea typeface="DM Sans"/>
                <a:cs typeface="DM Sans"/>
                <a:sym typeface="DM Sans"/>
              </a:rPr>
              <a:t>Review the Case Study (8 minutes)</a:t>
            </a:r>
            <a:endParaRPr sz="2400">
              <a:solidFill>
                <a:schemeClr val="dk1"/>
              </a:solidFill>
              <a:latin typeface="DM Sans"/>
              <a:ea typeface="DM Sans"/>
              <a:cs typeface="DM Sans"/>
              <a:sym typeface="DM Sans"/>
            </a:endParaRPr>
          </a:p>
          <a:p>
            <a:pPr marL="457200" lvl="0" indent="-381000" algn="l" rtl="0">
              <a:spcBef>
                <a:spcPts val="1000"/>
              </a:spcBef>
              <a:spcAft>
                <a:spcPts val="1000"/>
              </a:spcAft>
              <a:buClr>
                <a:schemeClr val="dk1"/>
              </a:buClr>
              <a:buSzPts val="2400"/>
              <a:buFont typeface="DM Sans"/>
              <a:buChar char="●"/>
            </a:pPr>
            <a:r>
              <a:rPr lang="en" sz="2400">
                <a:solidFill>
                  <a:schemeClr val="dk1"/>
                </a:solidFill>
                <a:latin typeface="DM Sans"/>
                <a:ea typeface="DM Sans"/>
                <a:cs typeface="DM Sans"/>
                <a:sym typeface="DM Sans"/>
              </a:rPr>
              <a:t>Group Discussion</a:t>
            </a:r>
            <a:endParaRPr sz="2400">
              <a:solidFill>
                <a:schemeClr val="dk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idx="4294967295"/>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ADDRESSING EQUITY AND INCLUSION-CONCLUSIONS</a:t>
            </a:r>
            <a:endParaRPr/>
          </a:p>
        </p:txBody>
      </p:sp>
      <p:sp>
        <p:nvSpPr>
          <p:cNvPr id="260" name="Google Shape;260;p35"/>
          <p:cNvSpPr txBox="1">
            <a:spLocks noGrp="1"/>
          </p:cNvSpPr>
          <p:nvPr>
            <p:ph type="body" idx="4294967295"/>
          </p:nvPr>
        </p:nvSpPr>
        <p:spPr>
          <a:xfrm>
            <a:off x="565019" y="1417761"/>
            <a:ext cx="7886700" cy="2933700"/>
          </a:xfrm>
          <a:prstGeom prst="rect">
            <a:avLst/>
          </a:prstGeom>
          <a:noFill/>
          <a:ln>
            <a:noFill/>
          </a:ln>
        </p:spPr>
        <p:txBody>
          <a:bodyPr spcFirstLastPara="1" wrap="square" lIns="68575" tIns="34275" rIns="68575" bIns="34275" anchor="t" anchorCtr="0">
            <a:normAutofit lnSpcReduction="10000"/>
          </a:bodyPr>
          <a:lstStyle/>
          <a:p>
            <a:pPr marL="177800" lvl="0" indent="-177800" algn="l" rtl="0">
              <a:lnSpc>
                <a:spcPct val="90000"/>
              </a:lnSpc>
              <a:spcBef>
                <a:spcPts val="0"/>
              </a:spcBef>
              <a:spcAft>
                <a:spcPts val="0"/>
              </a:spcAft>
              <a:buClr>
                <a:schemeClr val="dk1"/>
              </a:buClr>
              <a:buSzPts val="2400"/>
              <a:buChar char="▫"/>
            </a:pPr>
            <a:r>
              <a:rPr lang="en" sz="2400"/>
              <a:t>We all carry unconscious assumptions.</a:t>
            </a:r>
            <a:endParaRPr/>
          </a:p>
          <a:p>
            <a:pPr marL="177800" lvl="0" indent="-177800" algn="l" rtl="0">
              <a:lnSpc>
                <a:spcPct val="90000"/>
              </a:lnSpc>
              <a:spcBef>
                <a:spcPts val="800"/>
              </a:spcBef>
              <a:spcAft>
                <a:spcPts val="0"/>
              </a:spcAft>
              <a:buClr>
                <a:schemeClr val="dk1"/>
              </a:buClr>
              <a:buSzPts val="2400"/>
              <a:buChar char="▫"/>
            </a:pPr>
            <a:r>
              <a:rPr lang="en" sz="2400"/>
              <a:t>Being conscious of them could minimize their effect on our behavior.</a:t>
            </a:r>
            <a:endParaRPr/>
          </a:p>
          <a:p>
            <a:pPr marL="177800" lvl="0" indent="-177800" algn="l" rtl="0">
              <a:lnSpc>
                <a:spcPct val="90000"/>
              </a:lnSpc>
              <a:spcBef>
                <a:spcPts val="800"/>
              </a:spcBef>
              <a:spcAft>
                <a:spcPts val="0"/>
              </a:spcAft>
              <a:buClr>
                <a:schemeClr val="dk1"/>
              </a:buClr>
              <a:buSzPts val="2400"/>
              <a:buChar char="▫"/>
            </a:pPr>
            <a:r>
              <a:rPr lang="en" sz="2400"/>
              <a:t>What strategies for addressing equity and inclusion have become more apparent to you today?</a:t>
            </a:r>
            <a:endParaRPr/>
          </a:p>
          <a:p>
            <a:pPr marL="177800" lvl="0" indent="-177800" algn="l" rtl="0">
              <a:lnSpc>
                <a:spcPct val="90000"/>
              </a:lnSpc>
              <a:spcBef>
                <a:spcPts val="800"/>
              </a:spcBef>
              <a:spcAft>
                <a:spcPts val="0"/>
              </a:spcAft>
              <a:buClr>
                <a:schemeClr val="dk1"/>
              </a:buClr>
              <a:buSzPts val="2400"/>
              <a:buChar char="▫"/>
            </a:pPr>
            <a:r>
              <a:rPr lang="en"/>
              <a:t>How </a:t>
            </a:r>
            <a:r>
              <a:rPr lang="en" sz="2400"/>
              <a:t>you change your compact with regard to DEI based on what you learned today?</a:t>
            </a:r>
            <a:endParaRPr/>
          </a:p>
          <a:p>
            <a:pPr marL="177800" lvl="0" indent="-38100" algn="l" rtl="0">
              <a:lnSpc>
                <a:spcPct val="90000"/>
              </a:lnSpc>
              <a:spcBef>
                <a:spcPts val="800"/>
              </a:spcBef>
              <a:spcAft>
                <a:spcPts val="0"/>
              </a:spcAft>
              <a:buClr>
                <a:schemeClr val="dk1"/>
              </a:buClr>
              <a:buSzPts val="2100"/>
              <a:buNone/>
            </a:pPr>
            <a:endParaRPr/>
          </a:p>
        </p:txBody>
      </p:sp>
      <p:sp>
        <p:nvSpPr>
          <p:cNvPr id="261" name="Google Shape;261;p35"/>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262" name="Google Shape;262;p35"/>
          <p:cNvGrpSpPr/>
          <p:nvPr/>
        </p:nvGrpSpPr>
        <p:grpSpPr>
          <a:xfrm>
            <a:off x="74138" y="3986221"/>
            <a:ext cx="2046690" cy="959749"/>
            <a:chOff x="908831" y="1254702"/>
            <a:chExt cx="2046690" cy="959749"/>
          </a:xfrm>
        </p:grpSpPr>
        <p:sp>
          <p:nvSpPr>
            <p:cNvPr id="263" name="Google Shape;263;p35"/>
            <p:cNvSpPr/>
            <p:nvPr/>
          </p:nvSpPr>
          <p:spPr>
            <a:xfrm>
              <a:off x="1426050" y="1586150"/>
              <a:ext cx="607669" cy="62830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35"/>
            <p:cNvSpPr/>
            <p:nvPr/>
          </p:nvSpPr>
          <p:spPr>
            <a:xfrm>
              <a:off x="908831" y="1254702"/>
              <a:ext cx="607672" cy="62829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nvGrpSpPr>
            <p:cNvPr id="265" name="Google Shape;265;p35"/>
            <p:cNvGrpSpPr/>
            <p:nvPr/>
          </p:nvGrpSpPr>
          <p:grpSpPr>
            <a:xfrm>
              <a:off x="1994988" y="1332907"/>
              <a:ext cx="607676" cy="579446"/>
              <a:chOff x="3936375" y="3703750"/>
              <a:chExt cx="453050" cy="332175"/>
            </a:xfrm>
          </p:grpSpPr>
          <p:sp>
            <p:nvSpPr>
              <p:cNvPr id="266" name="Google Shape;266;p35"/>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35"/>
            <p:cNvSpPr/>
            <p:nvPr/>
          </p:nvSpPr>
          <p:spPr>
            <a:xfrm>
              <a:off x="2348241" y="1610548"/>
              <a:ext cx="607281" cy="579500"/>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277" name="Google Shape;277;p36"/>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Reflection</a:t>
            </a:r>
            <a:endParaRPr/>
          </a:p>
        </p:txBody>
      </p:sp>
      <p:sp>
        <p:nvSpPr>
          <p:cNvPr id="278" name="Google Shape;278;p36"/>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How do you promote an inclusive research environment?</a:t>
            </a:r>
            <a:endParaRPr/>
          </a:p>
          <a:p>
            <a:pPr marL="0" lvl="0" indent="0" algn="l" rtl="0">
              <a:spcBef>
                <a:spcPts val="600"/>
              </a:spcBef>
              <a:spcAft>
                <a:spcPts val="0"/>
              </a:spcAft>
              <a:buNone/>
            </a:pPr>
            <a:endParaRPr/>
          </a:p>
          <a:p>
            <a:pPr marL="0" lvl="0" indent="0" algn="l" rtl="0">
              <a:spcBef>
                <a:spcPts val="600"/>
              </a:spcBef>
              <a:spcAft>
                <a:spcPts val="0"/>
              </a:spcAft>
              <a:buNone/>
            </a:pPr>
            <a:r>
              <a:rPr lang="en"/>
              <a:t>What implicit biases do you have?</a:t>
            </a:r>
            <a:endParaRPr/>
          </a:p>
          <a:p>
            <a:pPr marL="0" lvl="0" indent="0" algn="l" rtl="0">
              <a:spcBef>
                <a:spcPts val="600"/>
              </a:spcBef>
              <a:spcAft>
                <a:spcPts val="0"/>
              </a:spcAft>
              <a:buNone/>
            </a:pPr>
            <a:r>
              <a:rPr lang="en"/>
              <a:t>Browse and select a few </a:t>
            </a:r>
            <a:r>
              <a:rPr lang="en" u="sng">
                <a:solidFill>
                  <a:schemeClr val="hlink"/>
                </a:solidFill>
                <a:hlinkClick r:id="rId3"/>
              </a:rPr>
              <a:t>Implicit Association Tests</a:t>
            </a:r>
            <a:r>
              <a:rPr lang="en"/>
              <a:t> to try and record your results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Evaluation</a:t>
            </a:r>
            <a:endParaRPr/>
          </a:p>
        </p:txBody>
      </p:sp>
      <p:sp>
        <p:nvSpPr>
          <p:cNvPr id="284" name="Google Shape;284;p37"/>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285" name="Google Shape;285;p37"/>
          <p:cNvPicPr preferRelativeResize="0"/>
          <p:nvPr/>
        </p:nvPicPr>
        <p:blipFill>
          <a:blip r:embed="rId3">
            <a:alphaModFix/>
          </a:blip>
          <a:stretch>
            <a:fillRect/>
          </a:stretch>
        </p:blipFill>
        <p:spPr>
          <a:xfrm>
            <a:off x="4473337" y="449725"/>
            <a:ext cx="3775324" cy="3775324"/>
          </a:xfrm>
          <a:prstGeom prst="rect">
            <a:avLst/>
          </a:prstGeom>
          <a:noFill/>
          <a:ln>
            <a:noFill/>
          </a:ln>
        </p:spPr>
      </p:pic>
      <p:sp>
        <p:nvSpPr>
          <p:cNvPr id="286" name="Google Shape;286;p37">
            <a:hlinkClick r:id="rId4"/>
          </p:cNvPr>
          <p:cNvSpPr txBox="1"/>
          <p:nvPr/>
        </p:nvSpPr>
        <p:spPr>
          <a:xfrm>
            <a:off x="0" y="4605400"/>
            <a:ext cx="56373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chemeClr val="hlink"/>
                </a:solidFill>
                <a:hlinkClick r:id="rId5"/>
              </a:rPr>
              <a:t>Evaluation Link</a:t>
            </a:r>
            <a:endParaRPr sz="2100"/>
          </a:p>
        </p:txBody>
      </p:sp>
      <p:pic>
        <p:nvPicPr>
          <p:cNvPr id="287" name="Google Shape;287;p37"/>
          <p:cNvPicPr preferRelativeResize="0"/>
          <p:nvPr/>
        </p:nvPicPr>
        <p:blipFill>
          <a:blip r:embed="rId6">
            <a:alphaModFix/>
          </a:blip>
          <a:stretch>
            <a:fillRect/>
          </a:stretch>
        </p:blipFill>
        <p:spPr>
          <a:xfrm>
            <a:off x="814225" y="1063375"/>
            <a:ext cx="3237225" cy="3237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900"/>
              <a:t>Resources for additional learning</a:t>
            </a:r>
            <a:endParaRPr sz="3900"/>
          </a:p>
        </p:txBody>
      </p:sp>
      <p:sp>
        <p:nvSpPr>
          <p:cNvPr id="293" name="Google Shape;293;p38"/>
          <p:cNvSpPr txBox="1">
            <a:spLocks noGrp="1"/>
          </p:cNvSpPr>
          <p:nvPr>
            <p:ph type="body" idx="1"/>
          </p:nvPr>
        </p:nvSpPr>
        <p:spPr>
          <a:xfrm>
            <a:off x="1136000" y="1200150"/>
            <a:ext cx="6872100" cy="34734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u="sng">
                <a:solidFill>
                  <a:schemeClr val="hlink"/>
                </a:solidFill>
                <a:hlinkClick r:id="rId3"/>
              </a:rPr>
              <a:t>CIMER</a:t>
            </a:r>
            <a:endParaRPr/>
          </a:p>
          <a:p>
            <a:pPr marL="914400" lvl="1" indent="-381000" algn="l" rtl="0">
              <a:spcBef>
                <a:spcPts val="1000"/>
              </a:spcBef>
              <a:spcAft>
                <a:spcPts val="0"/>
              </a:spcAft>
              <a:buSzPts val="2400"/>
              <a:buChar char="○"/>
            </a:pPr>
            <a:r>
              <a:rPr lang="en"/>
              <a:t>VCU facilitators and programs</a:t>
            </a:r>
            <a:endParaRPr/>
          </a:p>
          <a:p>
            <a:pPr marL="457200" lvl="0" indent="-381000" algn="l" rtl="0">
              <a:spcBef>
                <a:spcPts val="1000"/>
              </a:spcBef>
              <a:spcAft>
                <a:spcPts val="0"/>
              </a:spcAft>
              <a:buSzPts val="2400"/>
              <a:buChar char="●"/>
            </a:pPr>
            <a:r>
              <a:rPr lang="en" u="sng">
                <a:solidFill>
                  <a:schemeClr val="hlink"/>
                </a:solidFill>
                <a:hlinkClick r:id="rId4"/>
              </a:rPr>
              <a:t>NIH OITE</a:t>
            </a:r>
            <a:r>
              <a:rPr lang="en"/>
              <a:t> (https://www.training.nih.gov/)</a:t>
            </a:r>
            <a:endParaRPr/>
          </a:p>
          <a:p>
            <a:pPr marL="914400" lvl="1" indent="-381000" algn="l" rtl="0">
              <a:spcBef>
                <a:spcPts val="1000"/>
              </a:spcBef>
              <a:spcAft>
                <a:spcPts val="0"/>
              </a:spcAft>
              <a:buClr>
                <a:srgbClr val="F87039"/>
              </a:buClr>
              <a:buSzPts val="2400"/>
              <a:buChar char="○"/>
            </a:pPr>
            <a:r>
              <a:rPr lang="en" u="sng">
                <a:solidFill>
                  <a:srgbClr val="F87039"/>
                </a:solidFill>
                <a:hlinkClick r:id="rId5">
                  <a:extLst>
                    <a:ext uri="{A12FA001-AC4F-418D-AE19-62706E023703}">
                      <ahyp:hlinkClr xmlns:ahyp="http://schemas.microsoft.com/office/drawing/2018/hyperlinkcolor" val="tx"/>
                    </a:ext>
                  </a:extLst>
                </a:hlinkClick>
              </a:rPr>
              <a:t>Sharpening your Mentoring Skills</a:t>
            </a:r>
            <a:endParaRPr>
              <a:solidFill>
                <a:srgbClr val="F87039"/>
              </a:solidFill>
            </a:endParaRPr>
          </a:p>
          <a:p>
            <a:pPr marL="457200" lvl="0" indent="-381000" algn="l" rtl="0">
              <a:spcBef>
                <a:spcPts val="1000"/>
              </a:spcBef>
              <a:spcAft>
                <a:spcPts val="0"/>
              </a:spcAft>
              <a:buSzPts val="2400"/>
              <a:buChar char="●"/>
            </a:pPr>
            <a:r>
              <a:rPr lang="en"/>
              <a:t>Project Implicit: </a:t>
            </a:r>
            <a:r>
              <a:rPr lang="en" u="sng">
                <a:solidFill>
                  <a:schemeClr val="hlink"/>
                </a:solidFill>
                <a:hlinkClick r:id="rId6"/>
              </a:rPr>
              <a:t>https://www.projectimplicit.net/</a:t>
            </a:r>
            <a:endParaRPr/>
          </a:p>
          <a:p>
            <a:pPr marL="0" lvl="0" indent="0" algn="l" rtl="0">
              <a:spcBef>
                <a:spcPts val="1000"/>
              </a:spcBef>
              <a:spcAft>
                <a:spcPts val="1000"/>
              </a:spcAft>
              <a:buNone/>
            </a:pPr>
            <a:endParaRPr>
              <a:solidFill>
                <a:srgbClr val="F87039"/>
              </a:solidFill>
            </a:endParaRPr>
          </a:p>
        </p:txBody>
      </p:sp>
      <p:sp>
        <p:nvSpPr>
          <p:cNvPr id="294" name="Google Shape;294;p38"/>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ctrTitle" idx="4294967295"/>
          </p:nvPr>
        </p:nvSpPr>
        <p:spPr>
          <a:xfrm>
            <a:off x="2140050" y="1693575"/>
            <a:ext cx="4863900" cy="71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a:t>Thanks!</a:t>
            </a:r>
            <a:endParaRPr sz="6000"/>
          </a:p>
        </p:txBody>
      </p:sp>
      <p:sp>
        <p:nvSpPr>
          <p:cNvPr id="349" name="Google Shape;349;p44"/>
          <p:cNvSpPr txBox="1">
            <a:spLocks noGrp="1"/>
          </p:cNvSpPr>
          <p:nvPr>
            <p:ph type="subTitle" idx="4294967295"/>
          </p:nvPr>
        </p:nvSpPr>
        <p:spPr>
          <a:xfrm>
            <a:off x="2140050" y="2375550"/>
            <a:ext cx="48639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sz="3600" b="1"/>
              <a:t>Any questions?</a:t>
            </a:r>
            <a:endParaRPr sz="3600" b="1"/>
          </a:p>
        </p:txBody>
      </p:sp>
      <p:sp>
        <p:nvSpPr>
          <p:cNvPr id="350" name="Google Shape;350;p44"/>
          <p:cNvSpPr txBox="1">
            <a:spLocks noGrp="1"/>
          </p:cNvSpPr>
          <p:nvPr>
            <p:ph type="body" idx="4294967295"/>
          </p:nvPr>
        </p:nvSpPr>
        <p:spPr>
          <a:xfrm>
            <a:off x="2140050" y="3123826"/>
            <a:ext cx="4863900" cy="1088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Stacey Wahl, PhD</a:t>
            </a:r>
            <a:endParaRPr/>
          </a:p>
          <a:p>
            <a:pPr marL="0" lvl="0" indent="0" algn="ctr" rtl="0">
              <a:spcBef>
                <a:spcPts val="600"/>
              </a:spcBef>
              <a:spcAft>
                <a:spcPts val="0"/>
              </a:spcAft>
              <a:buNone/>
            </a:pPr>
            <a:r>
              <a:rPr lang="en"/>
              <a:t>stacey.wahl@vcuhealth.org</a:t>
            </a:r>
            <a:endParaRPr/>
          </a:p>
          <a:p>
            <a:pPr marL="0" lvl="0" indent="0" algn="ctr" rtl="0">
              <a:spcBef>
                <a:spcPts val="600"/>
              </a:spcBef>
              <a:spcAft>
                <a:spcPts val="0"/>
              </a:spcAft>
              <a:buNone/>
            </a:pPr>
            <a:endParaRPr/>
          </a:p>
        </p:txBody>
      </p:sp>
      <p:sp>
        <p:nvSpPr>
          <p:cNvPr id="351" name="Google Shape;351;p44"/>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Facilitators</a:t>
            </a:r>
            <a:endParaRPr sz="3600"/>
          </a:p>
        </p:txBody>
      </p:sp>
      <p:sp>
        <p:nvSpPr>
          <p:cNvPr id="101" name="Google Shape;101;p17"/>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102" name="Google Shape;102;p17"/>
          <p:cNvPicPr preferRelativeResize="0"/>
          <p:nvPr/>
        </p:nvPicPr>
        <p:blipFill rotWithShape="1">
          <a:blip r:embed="rId3">
            <a:alphaModFix/>
          </a:blip>
          <a:srcRect t="2471" b="2471"/>
          <a:stretch/>
        </p:blipFill>
        <p:spPr>
          <a:xfrm>
            <a:off x="2093463" y="1098746"/>
            <a:ext cx="2066100" cy="2946000"/>
          </a:xfrm>
          <a:prstGeom prst="roundRect">
            <a:avLst>
              <a:gd name="adj" fmla="val 16667"/>
            </a:avLst>
          </a:prstGeom>
          <a:noFill/>
          <a:ln>
            <a:noFill/>
          </a:ln>
        </p:spPr>
      </p:pic>
      <p:sp>
        <p:nvSpPr>
          <p:cNvPr id="103" name="Google Shape;103;p17"/>
          <p:cNvSpPr txBox="1"/>
          <p:nvPr/>
        </p:nvSpPr>
        <p:spPr>
          <a:xfrm>
            <a:off x="1547450" y="4203850"/>
            <a:ext cx="3158100" cy="46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DM Sans"/>
                <a:ea typeface="DM Sans"/>
                <a:cs typeface="DM Sans"/>
                <a:sym typeface="DM Sans"/>
              </a:rPr>
              <a:t>Rita Shiang, PhD</a:t>
            </a:r>
            <a:endParaRPr sz="2200">
              <a:latin typeface="DM Sans"/>
              <a:ea typeface="DM Sans"/>
              <a:cs typeface="DM Sans"/>
              <a:sym typeface="DM Sans"/>
            </a:endParaRPr>
          </a:p>
        </p:txBody>
      </p:sp>
      <p:pic>
        <p:nvPicPr>
          <p:cNvPr id="104" name="Google Shape;104;p17"/>
          <p:cNvPicPr preferRelativeResize="0"/>
          <p:nvPr/>
        </p:nvPicPr>
        <p:blipFill rotWithShape="1">
          <a:blip r:embed="rId4">
            <a:alphaModFix/>
          </a:blip>
          <a:srcRect l="23492" t="7424" r="30918"/>
          <a:stretch/>
        </p:blipFill>
        <p:spPr>
          <a:xfrm>
            <a:off x="4984438" y="1098746"/>
            <a:ext cx="2066100" cy="2946000"/>
          </a:xfrm>
          <a:prstGeom prst="roundRect">
            <a:avLst>
              <a:gd name="adj" fmla="val 16667"/>
            </a:avLst>
          </a:prstGeom>
          <a:noFill/>
          <a:ln>
            <a:noFill/>
          </a:ln>
        </p:spPr>
      </p:pic>
      <p:sp>
        <p:nvSpPr>
          <p:cNvPr id="105" name="Google Shape;105;p17"/>
          <p:cNvSpPr txBox="1"/>
          <p:nvPr/>
        </p:nvSpPr>
        <p:spPr>
          <a:xfrm>
            <a:off x="4438425" y="4203850"/>
            <a:ext cx="3158100" cy="46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DM Sans"/>
                <a:ea typeface="DM Sans"/>
                <a:cs typeface="DM Sans"/>
                <a:sym typeface="DM Sans"/>
              </a:rPr>
              <a:t>Binks Wattenberg, PhD</a:t>
            </a:r>
            <a:endParaRPr sz="2200">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9"/>
        <p:cNvGrpSpPr/>
        <p:nvPr/>
      </p:nvGrpSpPr>
      <p:grpSpPr>
        <a:xfrm>
          <a:off x="0" y="0"/>
          <a:ext cx="0" cy="0"/>
          <a:chOff x="0" y="0"/>
          <a:chExt cx="0" cy="0"/>
        </a:xfrm>
      </p:grpSpPr>
      <p:sp>
        <p:nvSpPr>
          <p:cNvPr id="110" name="Google Shape;110;p18"/>
          <p:cNvSpPr txBox="1">
            <a:spLocks noGrp="1"/>
          </p:cNvSpPr>
          <p:nvPr>
            <p:ph type="ctrTitle" idx="4294967295"/>
          </p:nvPr>
        </p:nvSpPr>
        <p:spPr>
          <a:xfrm>
            <a:off x="685750" y="1920642"/>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a:solidFill>
                  <a:schemeClr val="lt1"/>
                </a:solidFill>
              </a:rPr>
              <a:t>Intros</a:t>
            </a:r>
            <a:endParaRPr sz="9600">
              <a:solidFill>
                <a:schemeClr val="lt1"/>
              </a:solidFill>
            </a:endParaRPr>
          </a:p>
        </p:txBody>
      </p:sp>
      <p:sp>
        <p:nvSpPr>
          <p:cNvPr id="111" name="Google Shape;111;p18"/>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body" idx="1"/>
          </p:nvPr>
        </p:nvSpPr>
        <p:spPr>
          <a:xfrm>
            <a:off x="232350" y="292300"/>
            <a:ext cx="5666400" cy="4381500"/>
          </a:xfrm>
          <a:prstGeom prst="rect">
            <a:avLst/>
          </a:prstGeom>
        </p:spPr>
        <p:txBody>
          <a:bodyPr spcFirstLastPara="1" wrap="square" lIns="0" tIns="0" rIns="0" bIns="0" anchor="t" anchorCtr="0">
            <a:noAutofit/>
          </a:bodyPr>
          <a:lstStyle/>
          <a:p>
            <a:pPr marL="342900" lvl="0" indent="-292100" algn="l" rtl="0">
              <a:lnSpc>
                <a:spcPct val="100000"/>
              </a:lnSpc>
              <a:spcBef>
                <a:spcPts val="0"/>
              </a:spcBef>
              <a:spcAft>
                <a:spcPts val="0"/>
              </a:spcAft>
              <a:buSzPts val="2400"/>
              <a:buFont typeface="Arial"/>
              <a:buChar char="○"/>
            </a:pPr>
            <a:r>
              <a:rPr lang="en">
                <a:solidFill>
                  <a:srgbClr val="000000"/>
                </a:solidFill>
                <a:latin typeface="Arial"/>
                <a:ea typeface="Arial"/>
                <a:cs typeface="Arial"/>
                <a:sym typeface="Arial"/>
              </a:rPr>
              <a:t>Stories stay but lessons leave</a:t>
            </a:r>
            <a:endParaRPr>
              <a:solidFill>
                <a:srgbClr val="000000"/>
              </a:solidFill>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
                <a:solidFill>
                  <a:srgbClr val="000000"/>
                </a:solidFill>
                <a:latin typeface="Arial"/>
                <a:ea typeface="Arial"/>
                <a:cs typeface="Arial"/>
                <a:sym typeface="Arial"/>
              </a:rPr>
              <a:t>Challenge the idea but not the person</a:t>
            </a:r>
            <a:endParaRPr>
              <a:solidFill>
                <a:srgbClr val="000000"/>
              </a:solidFill>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
                <a:solidFill>
                  <a:srgbClr val="000000"/>
                </a:solidFill>
                <a:latin typeface="Arial"/>
                <a:ea typeface="Arial"/>
                <a:cs typeface="Arial"/>
                <a:sym typeface="Arial"/>
              </a:rPr>
              <a:t>Resist the temptation to multi-task</a:t>
            </a:r>
            <a:endParaRPr>
              <a:solidFill>
                <a:srgbClr val="000000"/>
              </a:solidFill>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
                <a:solidFill>
                  <a:srgbClr val="000000"/>
                </a:solidFill>
                <a:latin typeface="Arial"/>
                <a:ea typeface="Arial"/>
                <a:cs typeface="Arial"/>
                <a:sym typeface="Arial"/>
              </a:rPr>
              <a:t>Try to participate multiple times in every session</a:t>
            </a:r>
            <a:endParaRPr>
              <a:solidFill>
                <a:srgbClr val="000000"/>
              </a:solidFill>
              <a:latin typeface="Arial"/>
              <a:ea typeface="Arial"/>
              <a:cs typeface="Arial"/>
              <a:sym typeface="Arial"/>
            </a:endParaRPr>
          </a:p>
          <a:p>
            <a:pPr marL="342900" lvl="0" indent="-292100" algn="l" rtl="0">
              <a:lnSpc>
                <a:spcPct val="100000"/>
              </a:lnSpc>
              <a:spcBef>
                <a:spcPts val="640"/>
              </a:spcBef>
              <a:spcAft>
                <a:spcPts val="0"/>
              </a:spcAft>
              <a:buSzPts val="2400"/>
              <a:buFont typeface="Arial"/>
              <a:buChar char="○"/>
            </a:pPr>
            <a:r>
              <a:rPr lang="en">
                <a:solidFill>
                  <a:srgbClr val="000000"/>
                </a:solidFill>
                <a:latin typeface="Arial"/>
                <a:ea typeface="Arial"/>
                <a:cs typeface="Arial"/>
                <a:sym typeface="Arial"/>
              </a:rPr>
              <a:t>Let everybody speak:</a:t>
            </a:r>
            <a:endParaRPr>
              <a:solidFill>
                <a:srgbClr val="000000"/>
              </a:solidFill>
              <a:latin typeface="Arial"/>
              <a:ea typeface="Arial"/>
              <a:cs typeface="Arial"/>
              <a:sym typeface="Arial"/>
            </a:endParaRPr>
          </a:p>
          <a:p>
            <a:pPr marL="742950" lvl="1" indent="-260350" algn="l" rtl="0">
              <a:lnSpc>
                <a:spcPct val="100000"/>
              </a:lnSpc>
              <a:spcBef>
                <a:spcPts val="560"/>
              </a:spcBef>
              <a:spcAft>
                <a:spcPts val="0"/>
              </a:spcAft>
              <a:buClr>
                <a:schemeClr val="accent1"/>
              </a:buClr>
              <a:buSzPts val="2400"/>
              <a:buFont typeface="Arial"/>
              <a:buChar char="○"/>
            </a:pPr>
            <a:r>
              <a:rPr lang="en">
                <a:solidFill>
                  <a:srgbClr val="000000"/>
                </a:solidFill>
                <a:latin typeface="Arial"/>
                <a:ea typeface="Arial"/>
                <a:cs typeface="Arial"/>
                <a:sym typeface="Arial"/>
              </a:rPr>
              <a:t>Uninterrupted </a:t>
            </a:r>
            <a:endParaRPr>
              <a:solidFill>
                <a:srgbClr val="000000"/>
              </a:solidFill>
              <a:latin typeface="Arial"/>
              <a:ea typeface="Arial"/>
              <a:cs typeface="Arial"/>
              <a:sym typeface="Arial"/>
            </a:endParaRPr>
          </a:p>
          <a:p>
            <a:pPr marL="742950" lvl="1" indent="-260350" algn="l" rtl="0">
              <a:lnSpc>
                <a:spcPct val="100000"/>
              </a:lnSpc>
              <a:spcBef>
                <a:spcPts val="560"/>
              </a:spcBef>
              <a:spcAft>
                <a:spcPts val="0"/>
              </a:spcAft>
              <a:buClr>
                <a:schemeClr val="accent1"/>
              </a:buClr>
              <a:buSzPts val="2400"/>
              <a:buFont typeface="Arial"/>
              <a:buChar char="○"/>
            </a:pPr>
            <a:r>
              <a:rPr lang="en">
                <a:solidFill>
                  <a:srgbClr val="000000"/>
                </a:solidFill>
                <a:latin typeface="Arial"/>
                <a:ea typeface="Arial"/>
                <a:cs typeface="Arial"/>
                <a:sym typeface="Arial"/>
              </a:rPr>
              <a:t>Be mindful of the time you are taking</a:t>
            </a:r>
            <a:endParaRPr>
              <a:solidFill>
                <a:srgbClr val="000000"/>
              </a:solidFill>
              <a:latin typeface="Arial"/>
              <a:ea typeface="Arial"/>
              <a:cs typeface="Arial"/>
              <a:sym typeface="Arial"/>
            </a:endParaRPr>
          </a:p>
          <a:p>
            <a:pPr marL="742950" lvl="1" indent="-260350" algn="l" rtl="0">
              <a:lnSpc>
                <a:spcPct val="100000"/>
              </a:lnSpc>
              <a:spcBef>
                <a:spcPts val="560"/>
              </a:spcBef>
              <a:spcAft>
                <a:spcPts val="0"/>
              </a:spcAft>
              <a:buClr>
                <a:schemeClr val="accent1"/>
              </a:buClr>
              <a:buSzPts val="2400"/>
              <a:buFont typeface="Arial"/>
              <a:buChar char="○"/>
            </a:pPr>
            <a:r>
              <a:rPr lang="en">
                <a:solidFill>
                  <a:srgbClr val="000000"/>
                </a:solidFill>
                <a:latin typeface="Arial"/>
                <a:ea typeface="Arial"/>
                <a:cs typeface="Arial"/>
                <a:sym typeface="Arial"/>
              </a:rPr>
              <a:t>Time referees in small groups?</a:t>
            </a:r>
            <a:endParaRPr/>
          </a:p>
        </p:txBody>
      </p:sp>
      <p:sp>
        <p:nvSpPr>
          <p:cNvPr id="117" name="Google Shape;117;p19"/>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18" name="Google Shape;118;p19"/>
          <p:cNvSpPr txBox="1"/>
          <p:nvPr/>
        </p:nvSpPr>
        <p:spPr>
          <a:xfrm>
            <a:off x="6183425" y="4527050"/>
            <a:ext cx="2293800" cy="554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DM Sans"/>
                <a:ea typeface="DM Sans"/>
                <a:cs typeface="DM Sans"/>
                <a:sym typeface="DM Sans"/>
              </a:rPr>
              <a:t>Image by </a:t>
            </a:r>
            <a:r>
              <a:rPr lang="en" u="sng">
                <a:solidFill>
                  <a:schemeClr val="hlink"/>
                </a:solidFill>
                <a:latin typeface="DM Sans"/>
                <a:ea typeface="DM Sans"/>
                <a:cs typeface="DM Sans"/>
                <a:sym typeface="DM Sans"/>
                <a:hlinkClick r:id="rId3"/>
              </a:rPr>
              <a:t>Gerd Altmann</a:t>
            </a:r>
            <a:r>
              <a:rPr lang="en">
                <a:latin typeface="DM Sans"/>
                <a:ea typeface="DM Sans"/>
                <a:cs typeface="DM Sans"/>
                <a:sym typeface="DM Sans"/>
              </a:rPr>
              <a:t> from </a:t>
            </a:r>
            <a:r>
              <a:rPr lang="en" u="sng">
                <a:solidFill>
                  <a:schemeClr val="hlink"/>
                </a:solidFill>
                <a:latin typeface="DM Sans"/>
                <a:ea typeface="DM Sans"/>
                <a:cs typeface="DM Sans"/>
                <a:sym typeface="DM Sans"/>
                <a:hlinkClick r:id="rId4"/>
              </a:rPr>
              <a:t>Pixabay</a:t>
            </a:r>
            <a:endParaRPr>
              <a:latin typeface="DM Sans"/>
              <a:ea typeface="DM Sans"/>
              <a:cs typeface="DM Sans"/>
              <a:sym typeface="DM Sans"/>
            </a:endParaRPr>
          </a:p>
        </p:txBody>
      </p:sp>
      <p:pic>
        <p:nvPicPr>
          <p:cNvPr id="119" name="Google Shape;119;p19"/>
          <p:cNvPicPr preferRelativeResize="0"/>
          <p:nvPr/>
        </p:nvPicPr>
        <p:blipFill rotWithShape="1">
          <a:blip r:embed="rId5">
            <a:alphaModFix/>
          </a:blip>
          <a:srcRect l="36618" r="4754"/>
          <a:stretch/>
        </p:blipFill>
        <p:spPr>
          <a:xfrm>
            <a:off x="6303350" y="695488"/>
            <a:ext cx="2668275" cy="30330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sldNum" idx="12"/>
          </p:nvPr>
        </p:nvSpPr>
        <p:spPr>
          <a:xfrm>
            <a:off x="4337038"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125" name="Google Shape;125;p20"/>
          <p:cNvPicPr preferRelativeResize="0"/>
          <p:nvPr/>
        </p:nvPicPr>
        <p:blipFill>
          <a:blip r:embed="rId3">
            <a:alphaModFix/>
          </a:blip>
          <a:stretch>
            <a:fillRect/>
          </a:stretch>
        </p:blipFill>
        <p:spPr>
          <a:xfrm>
            <a:off x="98075" y="0"/>
            <a:ext cx="1612799" cy="1612799"/>
          </a:xfrm>
          <a:prstGeom prst="rect">
            <a:avLst/>
          </a:prstGeom>
          <a:noFill/>
          <a:ln w="38100" cap="flat" cmpd="sng">
            <a:solidFill>
              <a:srgbClr val="0677C0"/>
            </a:solidFill>
            <a:prstDash val="solid"/>
            <a:round/>
            <a:headEnd type="none" w="sm" len="sm"/>
            <a:tailEnd type="none" w="sm" len="sm"/>
          </a:ln>
        </p:spPr>
      </p:pic>
      <p:grpSp>
        <p:nvGrpSpPr>
          <p:cNvPr id="126" name="Google Shape;126;p20"/>
          <p:cNvGrpSpPr/>
          <p:nvPr/>
        </p:nvGrpSpPr>
        <p:grpSpPr>
          <a:xfrm>
            <a:off x="981786" y="1347295"/>
            <a:ext cx="7180436" cy="2448914"/>
            <a:chOff x="1765198" y="988258"/>
            <a:chExt cx="7180436" cy="2448914"/>
          </a:xfrm>
        </p:grpSpPr>
        <p:sp>
          <p:nvSpPr>
            <p:cNvPr id="127" name="Google Shape;127;p20"/>
            <p:cNvSpPr/>
            <p:nvPr/>
          </p:nvSpPr>
          <p:spPr>
            <a:xfrm>
              <a:off x="3599292" y="988258"/>
              <a:ext cx="2197778" cy="1198888"/>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gradFill>
              <a:gsLst>
                <a:gs pos="0">
                  <a:srgbClr val="009CFD"/>
                </a:gs>
                <a:gs pos="100000">
                  <a:srgbClr val="054B76"/>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 sz="1900">
                  <a:solidFill>
                    <a:schemeClr val="lt1"/>
                  </a:solidFill>
                  <a:latin typeface="Calibri"/>
                  <a:ea typeface="Calibri"/>
                  <a:cs typeface="Calibri"/>
                  <a:sym typeface="Calibri"/>
                </a:rPr>
                <a:t>       Maintaining</a:t>
              </a:r>
              <a:endParaRPr sz="19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900">
                  <a:solidFill>
                    <a:schemeClr val="lt1"/>
                  </a:solidFill>
                  <a:latin typeface="Calibri"/>
                  <a:ea typeface="Calibri"/>
                  <a:cs typeface="Calibri"/>
                  <a:sym typeface="Calibri"/>
                </a:rPr>
                <a:t>            Effective</a:t>
              </a:r>
              <a:endParaRPr sz="19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900">
                  <a:solidFill>
                    <a:schemeClr val="lt1"/>
                  </a:solidFill>
                  <a:latin typeface="Calibri"/>
                  <a:ea typeface="Calibri"/>
                  <a:cs typeface="Calibri"/>
                  <a:sym typeface="Calibri"/>
                </a:rPr>
                <a:t>Communication</a:t>
              </a:r>
              <a:endParaRPr sz="1900" b="0" i="0" u="none" strike="noStrike" cap="none">
                <a:solidFill>
                  <a:schemeClr val="lt1"/>
                </a:solidFill>
                <a:latin typeface="Calibri"/>
                <a:ea typeface="Calibri"/>
                <a:cs typeface="Calibri"/>
                <a:sym typeface="Calibri"/>
              </a:endParaRPr>
            </a:p>
          </p:txBody>
        </p:sp>
        <p:sp>
          <p:nvSpPr>
            <p:cNvPr id="128" name="Google Shape;128;p20"/>
            <p:cNvSpPr/>
            <p:nvPr/>
          </p:nvSpPr>
          <p:spPr>
            <a:xfrm>
              <a:off x="1765198" y="1956666"/>
              <a:ext cx="1737711" cy="1470144"/>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274E1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800">
                  <a:solidFill>
                    <a:schemeClr val="lt1"/>
                  </a:solidFill>
                  <a:latin typeface="Calibri"/>
                  <a:ea typeface="Calibri"/>
                  <a:cs typeface="Calibri"/>
                  <a:sym typeface="Calibri"/>
                </a:rPr>
                <a:t>Addressing Meaningful Engagement</a:t>
              </a:r>
              <a:endParaRPr sz="1800" b="0" i="0" u="none" strike="noStrike" cap="none">
                <a:solidFill>
                  <a:schemeClr val="lt1"/>
                </a:solidFill>
                <a:latin typeface="Calibri"/>
                <a:ea typeface="Calibri"/>
                <a:cs typeface="Calibri"/>
                <a:sym typeface="Calibri"/>
              </a:endParaRPr>
            </a:p>
          </p:txBody>
        </p:sp>
        <p:sp>
          <p:nvSpPr>
            <p:cNvPr id="129" name="Google Shape;129;p20"/>
            <p:cNvSpPr/>
            <p:nvPr/>
          </p:nvSpPr>
          <p:spPr>
            <a:xfrm>
              <a:off x="1765198" y="1008972"/>
              <a:ext cx="2197786" cy="1157478"/>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gradFill>
              <a:gsLst>
                <a:gs pos="0">
                  <a:srgbClr val="009CFD"/>
                </a:gs>
                <a:gs pos="100000">
                  <a:srgbClr val="054B76"/>
                </a:gs>
              </a:gsLst>
              <a:path path="circle">
                <a:fillToRect l="50000" t="50000" r="50000" b="50000"/>
              </a:path>
              <a:tileRect/>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2500">
                  <a:solidFill>
                    <a:schemeClr val="lt1"/>
                  </a:solidFill>
                  <a:latin typeface="Calibri"/>
                  <a:ea typeface="Calibri"/>
                  <a:cs typeface="Calibri"/>
                  <a:sym typeface="Calibri"/>
                </a:rPr>
                <a:t>Getting to Know CIMER</a:t>
              </a:r>
              <a:endParaRPr sz="2500" b="0" i="0" u="none" strike="noStrike" cap="none">
                <a:solidFill>
                  <a:schemeClr val="lt1"/>
                </a:solidFill>
                <a:latin typeface="Calibri"/>
                <a:ea typeface="Calibri"/>
                <a:cs typeface="Calibri"/>
                <a:sym typeface="Calibri"/>
              </a:endParaRPr>
            </a:p>
          </p:txBody>
        </p:sp>
        <p:sp>
          <p:nvSpPr>
            <p:cNvPr id="130" name="Google Shape;130;p20"/>
            <p:cNvSpPr/>
            <p:nvPr/>
          </p:nvSpPr>
          <p:spPr>
            <a:xfrm>
              <a:off x="3185870" y="2229998"/>
              <a:ext cx="2126294" cy="1207173"/>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D9EAD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100">
                  <a:solidFill>
                    <a:schemeClr val="dk1"/>
                  </a:solidFill>
                  <a:latin typeface="Calibri"/>
                  <a:ea typeface="Calibri"/>
                  <a:cs typeface="Calibri"/>
                  <a:sym typeface="Calibri"/>
                </a:rPr>
                <a:t>Articulating </a:t>
              </a:r>
              <a:endParaRPr sz="21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 sz="2100">
                  <a:solidFill>
                    <a:schemeClr val="dk1"/>
                  </a:solidFill>
                  <a:latin typeface="Calibri"/>
                  <a:ea typeface="Calibri"/>
                  <a:cs typeface="Calibri"/>
                  <a:sym typeface="Calibri"/>
                </a:rPr>
                <a:t>Your Plan</a:t>
              </a:r>
              <a:endParaRPr sz="2000" b="0" i="0" u="none" strike="noStrike" cap="none">
                <a:solidFill>
                  <a:schemeClr val="dk1"/>
                </a:solidFill>
                <a:latin typeface="Calibri"/>
                <a:ea typeface="Calibri"/>
                <a:cs typeface="Calibri"/>
                <a:sym typeface="Calibri"/>
              </a:endParaRPr>
            </a:p>
          </p:txBody>
        </p:sp>
        <p:sp>
          <p:nvSpPr>
            <p:cNvPr id="131" name="Google Shape;131;p20"/>
            <p:cNvSpPr/>
            <p:nvPr/>
          </p:nvSpPr>
          <p:spPr>
            <a:xfrm>
              <a:off x="7207923" y="998610"/>
              <a:ext cx="1737711" cy="146393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r" rtl="0">
                <a:lnSpc>
                  <a:spcPct val="155000"/>
                </a:lnSpc>
                <a:spcBef>
                  <a:spcPts val="0"/>
                </a:spcBef>
                <a:spcAft>
                  <a:spcPts val="0"/>
                </a:spcAft>
                <a:buClr>
                  <a:schemeClr val="dk1"/>
                </a:buClr>
                <a:buSzPts val="1400"/>
                <a:buFont typeface="Calibri"/>
                <a:buNone/>
              </a:pPr>
              <a:r>
                <a:rPr lang="en" sz="2100">
                  <a:solidFill>
                    <a:schemeClr val="lt1"/>
                  </a:solidFill>
                  <a:latin typeface="Calibri"/>
                  <a:ea typeface="Calibri"/>
                  <a:cs typeface="Calibri"/>
                  <a:sym typeface="Calibri"/>
                </a:rPr>
                <a:t>Assessing</a:t>
              </a:r>
              <a:endParaRPr sz="2100">
                <a:solidFill>
                  <a:schemeClr val="lt1"/>
                </a:solidFill>
                <a:latin typeface="Calibri"/>
                <a:ea typeface="Calibri"/>
                <a:cs typeface="Calibri"/>
                <a:sym typeface="Calibri"/>
              </a:endParaRPr>
            </a:p>
            <a:p>
              <a:pPr marL="0" marR="0" lvl="0" indent="0" algn="r" rtl="0">
                <a:lnSpc>
                  <a:spcPct val="155000"/>
                </a:lnSpc>
                <a:spcBef>
                  <a:spcPts val="0"/>
                </a:spcBef>
                <a:spcAft>
                  <a:spcPts val="0"/>
                </a:spcAft>
                <a:buClr>
                  <a:schemeClr val="dk1"/>
                </a:buClr>
                <a:buSzPts val="1400"/>
                <a:buFont typeface="Calibri"/>
                <a:buNone/>
              </a:pPr>
              <a:r>
                <a:rPr lang="en" sz="2100">
                  <a:solidFill>
                    <a:schemeClr val="lt1"/>
                  </a:solidFill>
                  <a:latin typeface="Calibri"/>
                  <a:ea typeface="Calibri"/>
                  <a:cs typeface="Calibri"/>
                  <a:sym typeface="Calibri"/>
                </a:rPr>
                <a:t>Understanding</a:t>
              </a:r>
              <a:endParaRPr sz="2100" b="0" i="0" u="none" strike="noStrike" cap="none">
                <a:solidFill>
                  <a:schemeClr val="lt1"/>
                </a:solidFill>
                <a:latin typeface="Calibri"/>
                <a:ea typeface="Calibri"/>
                <a:cs typeface="Calibri"/>
                <a:sym typeface="Calibri"/>
              </a:endParaRPr>
            </a:p>
          </p:txBody>
        </p:sp>
        <p:sp>
          <p:nvSpPr>
            <p:cNvPr id="132" name="Google Shape;132;p20"/>
            <p:cNvSpPr/>
            <p:nvPr/>
          </p:nvSpPr>
          <p:spPr>
            <a:xfrm>
              <a:off x="6750956" y="2250698"/>
              <a:ext cx="2194678" cy="116576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gradFill>
              <a:gsLst>
                <a:gs pos="0">
                  <a:srgbClr val="D1E999"/>
                </a:gs>
                <a:gs pos="100000">
                  <a:srgbClr val="9DC937"/>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dk1"/>
                </a:buClr>
                <a:buSzPts val="1400"/>
                <a:buFont typeface="Calibri"/>
                <a:buNone/>
              </a:pPr>
              <a:endParaRPr sz="2000">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ts val="1400"/>
                <a:buFont typeface="Calibri"/>
                <a:buNone/>
              </a:pPr>
              <a:r>
                <a:rPr lang="en" sz="2000">
                  <a:solidFill>
                    <a:schemeClr val="dk1"/>
                  </a:solidFill>
                  <a:latin typeface="Calibri"/>
                  <a:ea typeface="Calibri"/>
                  <a:cs typeface="Calibri"/>
                  <a:sym typeface="Calibri"/>
                </a:rPr>
                <a:t>Fostering Independence</a:t>
              </a:r>
              <a:endParaRPr sz="2000">
                <a:solidFill>
                  <a:schemeClr val="dk1"/>
                </a:solidFill>
                <a:latin typeface="Calibri"/>
                <a:ea typeface="Calibri"/>
                <a:cs typeface="Calibri"/>
                <a:sym typeface="Calibri"/>
              </a:endParaRPr>
            </a:p>
          </p:txBody>
        </p:sp>
        <p:sp>
          <p:nvSpPr>
            <p:cNvPr id="133" name="Google Shape;133;p20"/>
            <p:cNvSpPr/>
            <p:nvPr/>
          </p:nvSpPr>
          <p:spPr>
            <a:xfrm>
              <a:off x="5414317" y="993445"/>
              <a:ext cx="2197778" cy="1198888"/>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gradFill>
              <a:gsLst>
                <a:gs pos="0">
                  <a:srgbClr val="009CFD"/>
                </a:gs>
                <a:gs pos="100000">
                  <a:srgbClr val="054B76"/>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 sz="1900">
                  <a:solidFill>
                    <a:schemeClr val="lt1"/>
                  </a:solidFill>
                  <a:latin typeface="Calibri"/>
                  <a:ea typeface="Calibri"/>
                  <a:cs typeface="Calibri"/>
                  <a:sym typeface="Calibri"/>
                </a:rPr>
                <a:t>  	</a:t>
              </a:r>
              <a:r>
                <a:rPr lang="en" sz="2100">
                  <a:solidFill>
                    <a:schemeClr val="lt1"/>
                  </a:solidFill>
                  <a:latin typeface="Calibri"/>
                  <a:ea typeface="Calibri"/>
                  <a:cs typeface="Calibri"/>
                  <a:sym typeface="Calibri"/>
                </a:rPr>
                <a:t>Aligning </a:t>
              </a:r>
              <a:endParaRPr sz="21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21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2100">
                  <a:solidFill>
                    <a:schemeClr val="lt1"/>
                  </a:solidFill>
                  <a:latin typeface="Calibri"/>
                  <a:ea typeface="Calibri"/>
                  <a:cs typeface="Calibri"/>
                  <a:sym typeface="Calibri"/>
                </a:rPr>
                <a:t>   Expectations</a:t>
              </a:r>
              <a:endParaRPr sz="2100" b="0" i="0" u="none" strike="noStrike" cap="none">
                <a:solidFill>
                  <a:schemeClr val="lt1"/>
                </a:solidFill>
                <a:latin typeface="Calibri"/>
                <a:ea typeface="Calibri"/>
                <a:cs typeface="Calibri"/>
                <a:sym typeface="Calibri"/>
              </a:endParaRPr>
            </a:p>
          </p:txBody>
        </p:sp>
        <p:sp>
          <p:nvSpPr>
            <p:cNvPr id="134" name="Google Shape;134;p20"/>
            <p:cNvSpPr/>
            <p:nvPr/>
          </p:nvSpPr>
          <p:spPr>
            <a:xfrm>
              <a:off x="5000895" y="2224823"/>
              <a:ext cx="2126294" cy="1207173"/>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chemeClr val="accent3"/>
            </a:solidFill>
            <a:ln>
              <a:noFill/>
            </a:ln>
          </p:spPr>
          <p:txBody>
            <a:bodyPr spcFirstLastPara="1" wrap="square" lIns="68575" tIns="34275" rIns="68575" bIns="34275" anchor="ctr" anchorCtr="0">
              <a:noAutofit/>
            </a:bodyPr>
            <a:lstStyle/>
            <a:p>
              <a:pPr marL="457200" marR="0" lvl="0" indent="0" algn="l" rtl="0">
                <a:lnSpc>
                  <a:spcPct val="100000"/>
                </a:lnSpc>
                <a:spcBef>
                  <a:spcPts val="0"/>
                </a:spcBef>
                <a:spcAft>
                  <a:spcPts val="0"/>
                </a:spcAft>
                <a:buClr>
                  <a:schemeClr val="dk1"/>
                </a:buClr>
                <a:buSzPts val="1400"/>
                <a:buFont typeface="Calibri"/>
                <a:buNone/>
              </a:pPr>
              <a:r>
                <a:rPr lang="en" sz="2100">
                  <a:solidFill>
                    <a:schemeClr val="dk1"/>
                  </a:solidFill>
                  <a:latin typeface="Calibri"/>
                  <a:ea typeface="Calibri"/>
                  <a:cs typeface="Calibri"/>
                  <a:sym typeface="Calibri"/>
                </a:rPr>
                <a:t>Promoting Prof. Development</a:t>
              </a:r>
              <a:endParaRPr sz="2000" b="0" i="0" u="none" strike="noStrike" cap="none">
                <a:solidFill>
                  <a:schemeClr val="dk1"/>
                </a:solidFill>
                <a:latin typeface="Calibri"/>
                <a:ea typeface="Calibri"/>
                <a:cs typeface="Calibri"/>
                <a:sym typeface="Calibri"/>
              </a:endParaRPr>
            </a:p>
          </p:txBody>
        </p:sp>
      </p:grpSp>
      <p:pic>
        <p:nvPicPr>
          <p:cNvPr id="135" name="Google Shape;135;p20"/>
          <p:cNvPicPr preferRelativeResize="0"/>
          <p:nvPr/>
        </p:nvPicPr>
        <p:blipFill>
          <a:blip r:embed="rId4">
            <a:alphaModFix/>
          </a:blip>
          <a:stretch>
            <a:fillRect/>
          </a:stretch>
        </p:blipFill>
        <p:spPr>
          <a:xfrm>
            <a:off x="7420350" y="3530650"/>
            <a:ext cx="1612799" cy="1612799"/>
          </a:xfrm>
          <a:prstGeom prst="rect">
            <a:avLst/>
          </a:prstGeom>
          <a:noFill/>
          <a:ln>
            <a:noFill/>
          </a:ln>
        </p:spPr>
      </p:pic>
      <p:sp>
        <p:nvSpPr>
          <p:cNvPr id="136" name="Google Shape;136;p20"/>
          <p:cNvSpPr/>
          <p:nvPr/>
        </p:nvSpPr>
        <p:spPr>
          <a:xfrm>
            <a:off x="898294" y="2526025"/>
            <a:ext cx="1909200" cy="1401300"/>
          </a:xfrm>
          <a:prstGeom prst="rect">
            <a:avLst/>
          </a:prstGeom>
          <a:noFill/>
          <a:ln w="762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Advanced Research Mentoring Level 2</a:t>
            </a:r>
            <a:endParaRPr/>
          </a:p>
        </p:txBody>
      </p:sp>
      <p:sp>
        <p:nvSpPr>
          <p:cNvPr id="142" name="Google Shape;142;p21"/>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143" name="Google Shape;143;p21"/>
          <p:cNvGraphicFramePr/>
          <p:nvPr/>
        </p:nvGraphicFramePr>
        <p:xfrm>
          <a:off x="518275" y="1063375"/>
          <a:ext cx="3000000" cy="3000000"/>
        </p:xfrm>
        <a:graphic>
          <a:graphicData uri="http://schemas.openxmlformats.org/drawingml/2006/table">
            <a:tbl>
              <a:tblPr>
                <a:noFill/>
                <a:tableStyleId>{3F81F440-D0D5-4DEA-A7EC-914663785A68}</a:tableStyleId>
              </a:tblPr>
              <a:tblGrid>
                <a:gridCol w="5439400">
                  <a:extLst>
                    <a:ext uri="{9D8B030D-6E8A-4147-A177-3AD203B41FA5}">
                      <a16:colId xmlns:a16="http://schemas.microsoft.com/office/drawing/2014/main" val="20000"/>
                    </a:ext>
                  </a:extLst>
                </a:gridCol>
                <a:gridCol w="1238850">
                  <a:extLst>
                    <a:ext uri="{9D8B030D-6E8A-4147-A177-3AD203B41FA5}">
                      <a16:colId xmlns:a16="http://schemas.microsoft.com/office/drawing/2014/main" val="20001"/>
                    </a:ext>
                  </a:extLst>
                </a:gridCol>
                <a:gridCol w="1477550">
                  <a:extLst>
                    <a:ext uri="{9D8B030D-6E8A-4147-A177-3AD203B41FA5}">
                      <a16:colId xmlns:a16="http://schemas.microsoft.com/office/drawing/2014/main" val="20002"/>
                    </a:ext>
                  </a:extLst>
                </a:gridCol>
              </a:tblGrid>
              <a:tr h="519950">
                <a:tc>
                  <a:txBody>
                    <a:bodyPr/>
                    <a:lstStyle/>
                    <a:p>
                      <a:pPr marL="0" lvl="0" indent="0" algn="ctr" rtl="0">
                        <a:lnSpc>
                          <a:spcPct val="115000"/>
                        </a:lnSpc>
                        <a:spcBef>
                          <a:spcPts val="0"/>
                        </a:spcBef>
                        <a:spcAft>
                          <a:spcPts val="0"/>
                        </a:spcAft>
                        <a:buNone/>
                      </a:pPr>
                      <a:r>
                        <a:rPr lang="en" sz="1700"/>
                        <a:t>Session</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solidFill>
                      <a:srgbClr val="05B3F1">
                        <a:alpha val="54170"/>
                      </a:srgbClr>
                    </a:solidFill>
                  </a:tcPr>
                </a:tc>
                <a:tc>
                  <a:txBody>
                    <a:bodyPr/>
                    <a:lstStyle/>
                    <a:p>
                      <a:pPr marL="0" lvl="0" indent="0" algn="ctr" rtl="0">
                        <a:lnSpc>
                          <a:spcPct val="115000"/>
                        </a:lnSpc>
                        <a:spcBef>
                          <a:spcPts val="0"/>
                        </a:spcBef>
                        <a:spcAft>
                          <a:spcPts val="0"/>
                        </a:spcAft>
                        <a:buNone/>
                      </a:pPr>
                      <a:r>
                        <a:rPr lang="en" sz="1700"/>
                        <a:t>Date</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solidFill>
                      <a:srgbClr val="05B3F1">
                        <a:alpha val="54170"/>
                      </a:srgbClr>
                    </a:solidFill>
                  </a:tcPr>
                </a:tc>
                <a:tc>
                  <a:txBody>
                    <a:bodyPr/>
                    <a:lstStyle/>
                    <a:p>
                      <a:pPr marL="0" lvl="0" indent="0" algn="ctr" rtl="0">
                        <a:lnSpc>
                          <a:spcPct val="115000"/>
                        </a:lnSpc>
                        <a:spcBef>
                          <a:spcPts val="0"/>
                        </a:spcBef>
                        <a:spcAft>
                          <a:spcPts val="0"/>
                        </a:spcAft>
                        <a:buNone/>
                      </a:pPr>
                      <a:r>
                        <a:rPr lang="en" sz="1700"/>
                        <a:t>Location</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solidFill>
                      <a:srgbClr val="05B3F1">
                        <a:alpha val="54170"/>
                      </a:srgbClr>
                    </a:solidFill>
                  </a:tcPr>
                </a:tc>
                <a:extLst>
                  <a:ext uri="{0D108BD9-81ED-4DB2-BD59-A6C34878D82A}">
                    <a16:rowId xmlns:a16="http://schemas.microsoft.com/office/drawing/2014/main" val="10000"/>
                  </a:ext>
                </a:extLst>
              </a:tr>
              <a:tr h="511525">
                <a:tc>
                  <a:txBody>
                    <a:bodyPr/>
                    <a:lstStyle/>
                    <a:p>
                      <a:pPr marL="0" lvl="0" indent="0" algn="l" rtl="0">
                        <a:lnSpc>
                          <a:spcPct val="115000"/>
                        </a:lnSpc>
                        <a:spcBef>
                          <a:spcPts val="0"/>
                        </a:spcBef>
                        <a:spcAft>
                          <a:spcPts val="0"/>
                        </a:spcAft>
                        <a:buNone/>
                      </a:pPr>
                      <a:r>
                        <a:rPr lang="en" sz="1700"/>
                        <a:t>Addressing Meaningful Engagement</a:t>
                      </a:r>
                      <a:endParaRPr sz="1700"/>
                    </a:p>
                  </a:txBody>
                  <a:tcPr marL="25400" marR="25400" marT="25400" marB="254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2/10 2:30-4:30</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MMEC 5-101</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89725">
                <a:tc>
                  <a:txBody>
                    <a:bodyPr/>
                    <a:lstStyle/>
                    <a:p>
                      <a:pPr marL="0" lvl="0" indent="0" algn="l" rtl="0">
                        <a:lnSpc>
                          <a:spcPct val="115000"/>
                        </a:lnSpc>
                        <a:spcBef>
                          <a:spcPts val="0"/>
                        </a:spcBef>
                        <a:spcAft>
                          <a:spcPts val="0"/>
                        </a:spcAft>
                        <a:buNone/>
                      </a:pPr>
                      <a:r>
                        <a:rPr lang="en" sz="1700"/>
                        <a:t>Assessing Understanding and Fostering Independence part a</a:t>
                      </a:r>
                      <a:endParaRPr sz="1700"/>
                    </a:p>
                  </a:txBody>
                  <a:tcPr marL="25400" marR="25400" marT="25400" marB="254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3/10 2:30-4:30</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MMEC 5-101</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89725">
                <a:tc>
                  <a:txBody>
                    <a:bodyPr/>
                    <a:lstStyle/>
                    <a:p>
                      <a:pPr marL="0" lvl="0" indent="0" algn="l" rtl="0">
                        <a:lnSpc>
                          <a:spcPct val="115000"/>
                        </a:lnSpc>
                        <a:spcBef>
                          <a:spcPts val="0"/>
                        </a:spcBef>
                        <a:spcAft>
                          <a:spcPts val="0"/>
                        </a:spcAft>
                        <a:buNone/>
                      </a:pPr>
                      <a:r>
                        <a:rPr lang="en" sz="1700"/>
                        <a:t>Fostering Independence part b and promoting professional development</a:t>
                      </a:r>
                      <a:endParaRPr sz="1700"/>
                    </a:p>
                  </a:txBody>
                  <a:tcPr marL="25400" marR="25400" marT="25400" marB="254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4/7 2:30-4:30</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MMEC 3-101</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89725">
                <a:tc>
                  <a:txBody>
                    <a:bodyPr/>
                    <a:lstStyle/>
                    <a:p>
                      <a:pPr marL="0" lvl="0" indent="0" algn="l" rtl="0">
                        <a:lnSpc>
                          <a:spcPct val="115000"/>
                        </a:lnSpc>
                        <a:spcBef>
                          <a:spcPts val="0"/>
                        </a:spcBef>
                        <a:spcAft>
                          <a:spcPts val="0"/>
                        </a:spcAft>
                        <a:buNone/>
                      </a:pPr>
                      <a:r>
                        <a:rPr lang="en" sz="1700"/>
                        <a:t>Articulating Your Mentoring Philosophy and Plan</a:t>
                      </a:r>
                      <a:endParaRPr sz="1700"/>
                    </a:p>
                  </a:txBody>
                  <a:tcPr marL="25400" marR="25400" marT="25400" marB="254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5/12 2:30-4:30</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t>MMEC 3-101</a:t>
                      </a:r>
                      <a:endParaRPr sz="1700"/>
                    </a:p>
                  </a:txBody>
                  <a:tcPr marL="63500" marR="63500" marT="63500" marB="63500" anchor="ctr">
                    <a:lnL w="11425" cap="flat" cmpd="sng">
                      <a:solidFill>
                        <a:srgbClr val="000000"/>
                      </a:solidFill>
                      <a:prstDash val="solid"/>
                      <a:round/>
                      <a:headEnd type="none" w="sm" len="sm"/>
                      <a:tailEnd type="none" w="sm" len="sm"/>
                    </a:lnL>
                    <a:lnR w="11425" cap="flat" cmpd="sng">
                      <a:solidFill>
                        <a:srgbClr val="000000"/>
                      </a:solidFill>
                      <a:prstDash val="solid"/>
                      <a:round/>
                      <a:headEnd type="none" w="sm" len="sm"/>
                      <a:tailEnd type="none" w="sm" len="sm"/>
                    </a:lnR>
                    <a:lnT w="11425" cap="flat" cmpd="sng">
                      <a:solidFill>
                        <a:srgbClr val="000000"/>
                      </a:solidFill>
                      <a:prstDash val="solid"/>
                      <a:round/>
                      <a:headEnd type="none" w="sm" len="sm"/>
                      <a:tailEnd type="none" w="sm" len="sm"/>
                    </a:lnT>
                    <a:lnB w="114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4" name="Google Shape;144;p21"/>
          <p:cNvSpPr/>
          <p:nvPr/>
        </p:nvSpPr>
        <p:spPr>
          <a:xfrm>
            <a:off x="4203150" y="1722650"/>
            <a:ext cx="329700" cy="379200"/>
          </a:xfrm>
          <a:prstGeom prst="star5">
            <a:avLst>
              <a:gd name="adj" fmla="val 19098"/>
              <a:gd name="hf" fmla="val 105146"/>
              <a:gd name="vf" fmla="val 110557"/>
            </a:avLst>
          </a:prstGeom>
          <a:solidFill>
            <a:srgbClr val="F1C232"/>
          </a:solidFill>
          <a:ln w="9525" cap="flat" cmpd="sng">
            <a:solidFill>
              <a:srgbClr val="00162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04800" y="355075"/>
            <a:ext cx="8474700" cy="708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Learning Objectives</a:t>
            </a:r>
            <a:endParaRPr/>
          </a:p>
        </p:txBody>
      </p:sp>
      <p:sp>
        <p:nvSpPr>
          <p:cNvPr id="150" name="Google Shape;150;p22"/>
          <p:cNvSpPr txBox="1">
            <a:spLocks noGrp="1"/>
          </p:cNvSpPr>
          <p:nvPr>
            <p:ph type="body" idx="1"/>
          </p:nvPr>
        </p:nvSpPr>
        <p:spPr>
          <a:xfrm>
            <a:off x="304700" y="1200150"/>
            <a:ext cx="8474700" cy="347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solidFill>
                  <a:srgbClr val="000000"/>
                </a:solidFill>
                <a:latin typeface="Arial"/>
                <a:ea typeface="Arial"/>
                <a:cs typeface="Arial"/>
                <a:sym typeface="Arial"/>
              </a:rPr>
              <a:t>Mentors will have the knowledge and skills to: </a:t>
            </a:r>
            <a:endParaRPr sz="2000" b="1">
              <a:solidFill>
                <a:srgbClr val="000000"/>
              </a:solidFill>
              <a:latin typeface="Arial"/>
              <a:ea typeface="Arial"/>
              <a:cs typeface="Arial"/>
              <a:sym typeface="Arial"/>
            </a:endParaRPr>
          </a:p>
          <a:p>
            <a:pPr marL="0" lvl="0" indent="0" algn="l" rtl="0">
              <a:spcBef>
                <a:spcPts val="1000"/>
              </a:spcBef>
              <a:spcAft>
                <a:spcPts val="0"/>
              </a:spcAft>
              <a:buNone/>
            </a:pPr>
            <a:r>
              <a:rPr lang="en" sz="2000">
                <a:solidFill>
                  <a:srgbClr val="000000"/>
                </a:solidFill>
                <a:latin typeface="Arial"/>
                <a:ea typeface="Arial"/>
                <a:cs typeface="Arial"/>
                <a:sym typeface="Arial"/>
              </a:rPr>
              <a:t>1. Expand understanding of equity and inclusion and how diversity influences mentor-mentee interactions </a:t>
            </a:r>
            <a:endParaRPr sz="2000">
              <a:solidFill>
                <a:srgbClr val="000000"/>
              </a:solidFill>
              <a:latin typeface="Arial"/>
              <a:ea typeface="Arial"/>
              <a:cs typeface="Arial"/>
              <a:sym typeface="Arial"/>
            </a:endParaRPr>
          </a:p>
          <a:p>
            <a:pPr marL="0" lvl="0" indent="0" algn="l" rtl="0">
              <a:spcBef>
                <a:spcPts val="1000"/>
              </a:spcBef>
              <a:spcAft>
                <a:spcPts val="0"/>
              </a:spcAft>
              <a:buNone/>
            </a:pPr>
            <a:r>
              <a:rPr lang="en" sz="2000">
                <a:solidFill>
                  <a:srgbClr val="000000"/>
                </a:solidFill>
                <a:latin typeface="Arial"/>
                <a:ea typeface="Arial"/>
                <a:cs typeface="Arial"/>
                <a:sym typeface="Arial"/>
              </a:rPr>
              <a:t>2. Recognize the potential impact of conscious and unconscious assumptions, preconceptions, biases, and prejudices on the mentor-mentee relationship and reflect on how to manage them </a:t>
            </a:r>
            <a:endParaRPr sz="2000">
              <a:solidFill>
                <a:srgbClr val="000000"/>
              </a:solidFill>
              <a:latin typeface="Arial"/>
              <a:ea typeface="Arial"/>
              <a:cs typeface="Arial"/>
              <a:sym typeface="Arial"/>
            </a:endParaRPr>
          </a:p>
          <a:p>
            <a:pPr marL="0" lvl="0" indent="0" algn="l" rtl="0">
              <a:spcBef>
                <a:spcPts val="1000"/>
              </a:spcBef>
              <a:spcAft>
                <a:spcPts val="0"/>
              </a:spcAft>
              <a:buNone/>
            </a:pPr>
            <a:r>
              <a:rPr lang="en" sz="2000">
                <a:solidFill>
                  <a:srgbClr val="000000"/>
                </a:solidFill>
                <a:latin typeface="Arial"/>
                <a:ea typeface="Arial"/>
                <a:cs typeface="Arial"/>
                <a:sym typeface="Arial"/>
              </a:rPr>
              <a:t>3. Identify concrete strategies for learning about, recognizing, and addressing issues of equity and inclusion in order to engage in conversations about diversity with mentees and foster a sense of belonging </a:t>
            </a:r>
            <a:endParaRPr sz="2000">
              <a:solidFill>
                <a:srgbClr val="000000"/>
              </a:solidFill>
              <a:latin typeface="Arial"/>
              <a:ea typeface="Arial"/>
              <a:cs typeface="Arial"/>
              <a:sym typeface="Arial"/>
            </a:endParaRPr>
          </a:p>
          <a:p>
            <a:pPr marL="0" lvl="0" indent="0" algn="l" rtl="0">
              <a:spcBef>
                <a:spcPts val="1000"/>
              </a:spcBef>
              <a:spcAft>
                <a:spcPts val="1000"/>
              </a:spcAft>
              <a:buNone/>
            </a:pPr>
            <a:endParaRPr sz="2000"/>
          </a:p>
        </p:txBody>
      </p:sp>
      <p:sp>
        <p:nvSpPr>
          <p:cNvPr id="151" name="Google Shape;151;p22"/>
          <p:cNvSpPr txBox="1">
            <a:spLocks noGrp="1"/>
          </p:cNvSpPr>
          <p:nvPr>
            <p:ph type="sldNum" idx="12"/>
          </p:nvPr>
        </p:nvSpPr>
        <p:spPr>
          <a:xfrm>
            <a:off x="8674075" y="4673650"/>
            <a:ext cx="46980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p23"/>
          <p:cNvSpPr txBox="1">
            <a:spLocks noGrp="1"/>
          </p:cNvSpPr>
          <p:nvPr>
            <p:ph type="ctrTitle"/>
          </p:nvPr>
        </p:nvSpPr>
        <p:spPr>
          <a:xfrm>
            <a:off x="2017350" y="2330250"/>
            <a:ext cx="5109300" cy="4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Objective 1</a:t>
            </a:r>
            <a:endParaRPr/>
          </a:p>
        </p:txBody>
      </p:sp>
      <p:sp>
        <p:nvSpPr>
          <p:cNvPr id="157" name="Google Shape;157;p2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Macintosh PowerPoint</Application>
  <PresentationFormat>On-screen Show (16:9)</PresentationFormat>
  <Paragraphs>165</Paragraphs>
  <Slides>25</Slides>
  <Notes>25</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DM Sans ExtraLight</vt:lpstr>
      <vt:lpstr>Arial</vt:lpstr>
      <vt:lpstr>DM Sans</vt:lpstr>
      <vt:lpstr>Calibri</vt:lpstr>
      <vt:lpstr>Dercetus template</vt:lpstr>
      <vt:lpstr>Description</vt:lpstr>
      <vt:lpstr>Advanced Research  Mentoring Level 2</vt:lpstr>
      <vt:lpstr>Facilitators</vt:lpstr>
      <vt:lpstr>Intros</vt:lpstr>
      <vt:lpstr>PowerPoint Presentation</vt:lpstr>
      <vt:lpstr>PowerPoint Presentation</vt:lpstr>
      <vt:lpstr>Advanced Research Mentoring Level 2</vt:lpstr>
      <vt:lpstr>Learning Objectives</vt:lpstr>
      <vt:lpstr>Objective 1</vt:lpstr>
      <vt:lpstr>Equity &amp; Inclusion</vt:lpstr>
      <vt:lpstr>What makes you… you?</vt:lpstr>
      <vt:lpstr>Objective 2</vt:lpstr>
      <vt:lpstr>What are some ways that mentors can differ from their mentees? </vt:lpstr>
      <vt:lpstr>PowerPoint Presentation</vt:lpstr>
      <vt:lpstr>Take a moment</vt:lpstr>
      <vt:lpstr>What does the data say?</vt:lpstr>
      <vt:lpstr>Diversity Research</vt:lpstr>
      <vt:lpstr>Debrief</vt:lpstr>
      <vt:lpstr>Debrief</vt:lpstr>
      <vt:lpstr>Case Studies</vt:lpstr>
      <vt:lpstr>ADDRESSING EQUITY AND INCLUSION-CONCLUSIONS</vt:lpstr>
      <vt:lpstr>Reflection</vt:lpstr>
      <vt:lpstr>Evaluation</vt:lpstr>
      <vt:lpstr>Resources for additional learning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Stacey Wahl</cp:lastModifiedBy>
  <cp:revision>1</cp:revision>
  <dcterms:modified xsi:type="dcterms:W3CDTF">2025-02-04T15:34:55Z</dcterms:modified>
</cp:coreProperties>
</file>